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9" r:id="rId14"/>
    <p:sldId id="270" r:id="rId1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2292"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5155893"/>
            <a:ext cx="6858000" cy="398810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6858000" cy="515589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05346" y="6736727"/>
            <a:ext cx="4227758" cy="117615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613186" y="4176388"/>
            <a:ext cx="5381513" cy="2390889"/>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428750" y="975359"/>
            <a:ext cx="4800600" cy="46329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9" y="502023"/>
            <a:ext cx="1543050" cy="6984452"/>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2493085" y="975360"/>
            <a:ext cx="3621965" cy="65263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857250" y="975360"/>
            <a:ext cx="4800600" cy="46329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896" y="2896864"/>
            <a:ext cx="4475000" cy="3231128"/>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1516828" y="6143348"/>
            <a:ext cx="4477871" cy="1113947"/>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857249" y="975359"/>
            <a:ext cx="2510028" cy="46329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3483864" y="975360"/>
            <a:ext cx="2510028" cy="46329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7250"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67335" y="1867103"/>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85477" y="975360"/>
            <a:ext cx="2510028" cy="853016"/>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3483769" y="1865376"/>
            <a:ext cx="2510028" cy="3657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322" y="2946401"/>
            <a:ext cx="2727064" cy="1677991"/>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3445137" y="975360"/>
            <a:ext cx="3012814" cy="652630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06824" y="4663736"/>
            <a:ext cx="2541495" cy="28526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55893"/>
            <a:ext cx="6858000" cy="398810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858000" cy="515589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53641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133600"/>
            <a:ext cx="6858000" cy="6807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356381" y="1524000"/>
            <a:ext cx="3086100" cy="417040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58415" y="1347315"/>
            <a:ext cx="2770586" cy="2884027"/>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545451" y="5952561"/>
            <a:ext cx="4787654" cy="1524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6807200"/>
            <a:ext cx="6858000" cy="2336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858000" cy="6807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24405"/>
            <a:ext cx="6858000" cy="304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2133600"/>
            <a:ext cx="6858000" cy="6807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44967" y="5829557"/>
            <a:ext cx="4884383" cy="1524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857250" y="976347"/>
            <a:ext cx="4800600" cy="463296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629150" y="8229601"/>
            <a:ext cx="1885950" cy="486833"/>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01.10.2024</a:t>
            </a:fld>
            <a:endParaRPr lang="ru-RU"/>
          </a:p>
        </p:txBody>
      </p:sp>
      <p:sp>
        <p:nvSpPr>
          <p:cNvPr id="5" name="Footer Placeholder 4"/>
          <p:cNvSpPr>
            <a:spLocks noGrp="1"/>
          </p:cNvSpPr>
          <p:nvPr>
            <p:ph type="ftr" sz="quarter" idx="3"/>
          </p:nvPr>
        </p:nvSpPr>
        <p:spPr>
          <a:xfrm>
            <a:off x="342900" y="8229601"/>
            <a:ext cx="2514601" cy="486833"/>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2857500" y="8229601"/>
            <a:ext cx="1371600" cy="486833"/>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t&amp;rct=j&amp;q=&amp;esrc=s&amp;source=web&amp;cd=&amp;ved=2ahUKEwi4nJT4rayBAxX5HhAIHVZcAwwQFnoECBEQAQ&amp;url=https://vseosvita.ua/library/prezentacia-za-mir-u-vsomu-sviti-ce-znacit-za-zitta-do-miznarodnogo-dna-miru-371360.html&amp;usg=AOvVaw3yapASUigFWl7qqgbK1tbL&amp;opi=8997844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2656" y="4644008"/>
            <a:ext cx="6264696" cy="4176463"/>
          </a:xfrm>
        </p:spPr>
        <p:txBody>
          <a:bodyPr>
            <a:normAutofit fontScale="70000" lnSpcReduction="20000"/>
          </a:bodyPr>
          <a:lstStyle/>
          <a:p>
            <a:r>
              <a:rPr lang="uk-UA" sz="3400" b="1" u="sng"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Мета:</a:t>
            </a:r>
            <a:r>
              <a:rPr lang="uk-UA" sz="3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 ознайомити учнів із традицією відзначати Міжнародний день миру, започаткованою Генеральною асамблеєю ООН, та про важливість миру на землі, виховувати гуманізм, патріотизм, любов до свого народу,повагу до історії рідної країни, формувати у школярів такі поняття, як "дружба", "взаємодопомога", ”ввічливість”, </a:t>
            </a:r>
          </a:p>
          <a:p>
            <a:r>
              <a:rPr lang="uk-UA" sz="3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Aharoni" pitchFamily="2" charset="-79"/>
              </a:rPr>
              <a:t>“доброта”, ”людяність”; виховувати доброзичливе ставлення один до одного.</a:t>
            </a:r>
          </a:p>
          <a:p>
            <a:endParaRPr lang="uk-UA" sz="3300" dirty="0">
              <a:solidFill>
                <a:srgbClr val="0070C0"/>
              </a:solidFill>
            </a:endParaRPr>
          </a:p>
          <a:p>
            <a:endParaRPr lang="uk-UA" dirty="0"/>
          </a:p>
        </p:txBody>
      </p:sp>
      <p:sp>
        <p:nvSpPr>
          <p:cNvPr id="2" name="Заголовок 1"/>
          <p:cNvSpPr>
            <a:spLocks noGrp="1"/>
          </p:cNvSpPr>
          <p:nvPr>
            <p:ph type="ctrTitle"/>
          </p:nvPr>
        </p:nvSpPr>
        <p:spPr>
          <a:xfrm>
            <a:off x="514350" y="179513"/>
            <a:ext cx="5829300" cy="1656184"/>
          </a:xfrm>
        </p:spPr>
        <p:txBody>
          <a:bodyPr>
            <a:normAutofit/>
          </a:bodyPr>
          <a:lstStyle/>
          <a:p>
            <a:pPr marL="182880" indent="0" algn="ctr">
              <a:buNone/>
            </a:pP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«За мир у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всьому</a:t>
            </a: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світі</a:t>
            </a: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 –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це</a:t>
            </a:r>
            <a:r>
              <a:rPr lang="ru-RU" sz="31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 значить за </a:t>
            </a:r>
            <a:r>
              <a:rPr lang="ru-RU" sz="3100"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hlinkClick r:id="rId2"/>
              </a:rPr>
              <a:t>життя</a:t>
            </a:r>
            <a:r>
              <a:rPr lang="ru-RU" dirty="0"/>
              <a:t/>
            </a:r>
            <a:br>
              <a:rPr lang="ru-RU" dirty="0"/>
            </a:br>
            <a:r>
              <a:rPr lang="ru-RU" sz="2200" dirty="0" err="1">
                <a:solidFill>
                  <a:srgbClr val="FF0000"/>
                </a:solidFill>
              </a:rPr>
              <a:t>Єдиний</a:t>
            </a:r>
            <a:r>
              <a:rPr lang="ru-RU" sz="2200" dirty="0">
                <a:solidFill>
                  <a:srgbClr val="FF0000"/>
                </a:solidFill>
              </a:rPr>
              <a:t> урок у 7-А </a:t>
            </a:r>
            <a:r>
              <a:rPr lang="ru-RU" sz="2200" dirty="0" err="1">
                <a:solidFill>
                  <a:srgbClr val="FF0000"/>
                </a:solidFill>
              </a:rPr>
              <a:t>класі</a:t>
            </a:r>
            <a:r>
              <a:rPr lang="ru-RU" sz="2200" dirty="0">
                <a:solidFill>
                  <a:srgbClr val="FF0000"/>
                </a:solidFill>
              </a:rPr>
              <a:t>.</a:t>
            </a:r>
            <a:endParaRPr lang="uk-UA" sz="2200" dirty="0">
              <a:solidFill>
                <a:srgbClr val="FF0000"/>
              </a:solidFill>
            </a:endParaRPr>
          </a:p>
        </p:txBody>
      </p:sp>
      <p:pic>
        <p:nvPicPr>
          <p:cNvPr id="1026" name="Picture 2" descr="C:\Users\Алла\Desktop\Новая папка (4)\е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1691680"/>
            <a:ext cx="626469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0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6"/>
            <a:ext cx="5896694" cy="1872207"/>
          </a:xfrm>
        </p:spPr>
        <p:txBody>
          <a:bodyPr/>
          <a:lstStyle/>
          <a:p>
            <a:pPr marL="0" indent="0" algn="ctr">
              <a:buNone/>
            </a:pPr>
            <a:r>
              <a:rPr lang="ru-RU" sz="2400" dirty="0" err="1">
                <a:solidFill>
                  <a:srgbClr val="00B050"/>
                </a:solidFill>
              </a:rPr>
              <a:t>Білий</a:t>
            </a:r>
            <a:r>
              <a:rPr lang="ru-RU" sz="2400" dirty="0">
                <a:solidFill>
                  <a:srgbClr val="00B050"/>
                </a:solidFill>
              </a:rPr>
              <a:t> голуб – птах Миру, символ Миру. </a:t>
            </a:r>
            <a:r>
              <a:rPr lang="ru-RU" sz="2400" dirty="0" err="1">
                <a:solidFill>
                  <a:srgbClr val="00B050"/>
                </a:solidFill>
              </a:rPr>
              <a:t>Голубко</a:t>
            </a:r>
            <a:r>
              <a:rPr lang="ru-RU" sz="2400" dirty="0">
                <a:solidFill>
                  <a:srgbClr val="00B050"/>
                </a:solidFill>
              </a:rPr>
              <a:t> </a:t>
            </a:r>
            <a:r>
              <a:rPr lang="ru-RU" sz="2400" dirty="0" err="1">
                <a:solidFill>
                  <a:srgbClr val="00B050"/>
                </a:solidFill>
              </a:rPr>
              <a:t>біла</a:t>
            </a:r>
            <a:r>
              <a:rPr lang="ru-RU" sz="2400" dirty="0">
                <a:solidFill>
                  <a:srgbClr val="00B050"/>
                </a:solidFill>
              </a:rPr>
              <a:t>, </a:t>
            </a:r>
            <a:r>
              <a:rPr lang="ru-RU" sz="2400" dirty="0" err="1">
                <a:solidFill>
                  <a:srgbClr val="00B050"/>
                </a:solidFill>
              </a:rPr>
              <a:t>ти</a:t>
            </a:r>
            <a:r>
              <a:rPr lang="ru-RU" sz="2400" dirty="0">
                <a:solidFill>
                  <a:srgbClr val="00B050"/>
                </a:solidFill>
              </a:rPr>
              <a:t> лети у </a:t>
            </a:r>
            <a:r>
              <a:rPr lang="ru-RU" sz="2400" dirty="0" err="1">
                <a:solidFill>
                  <a:srgbClr val="00B050"/>
                </a:solidFill>
              </a:rPr>
              <a:t>світ</a:t>
            </a:r>
            <a:r>
              <a:rPr lang="ru-RU" sz="2400" dirty="0">
                <a:solidFill>
                  <a:srgbClr val="00B050"/>
                </a:solidFill>
              </a:rPr>
              <a:t>. Хай буде мир у </a:t>
            </a:r>
            <a:r>
              <a:rPr lang="ru-RU" sz="2400" dirty="0" err="1">
                <a:solidFill>
                  <a:srgbClr val="00B050"/>
                </a:solidFill>
              </a:rPr>
              <a:t>небі</a:t>
            </a:r>
            <a:r>
              <a:rPr lang="ru-RU" sz="2400" dirty="0">
                <a:solidFill>
                  <a:srgbClr val="00B050"/>
                </a:solidFill>
              </a:rPr>
              <a:t> голубому. </a:t>
            </a:r>
            <a:r>
              <a:rPr lang="ru-RU" sz="2400" dirty="0" err="1">
                <a:solidFill>
                  <a:srgbClr val="00B050"/>
                </a:solidFill>
              </a:rPr>
              <a:t>Бо</a:t>
            </a:r>
            <a:r>
              <a:rPr lang="ru-RU" sz="2400" dirty="0">
                <a:solidFill>
                  <a:srgbClr val="00B050"/>
                </a:solidFill>
              </a:rPr>
              <a:t> голуб миру, </a:t>
            </a:r>
            <a:r>
              <a:rPr lang="ru-RU" sz="2400" dirty="0" err="1">
                <a:solidFill>
                  <a:srgbClr val="00B050"/>
                </a:solidFill>
              </a:rPr>
              <a:t>кажуть</a:t>
            </a:r>
            <a:r>
              <a:rPr lang="ru-RU" sz="2400" dirty="0">
                <a:solidFill>
                  <a:srgbClr val="00B050"/>
                </a:solidFill>
              </a:rPr>
              <a:t> з </a:t>
            </a:r>
            <a:r>
              <a:rPr lang="ru-RU" sz="2400" dirty="0" err="1">
                <a:solidFill>
                  <a:srgbClr val="00B050"/>
                </a:solidFill>
              </a:rPr>
              <a:t>давніх</a:t>
            </a:r>
            <a:r>
              <a:rPr lang="ru-RU" sz="2400" dirty="0">
                <a:solidFill>
                  <a:srgbClr val="00B050"/>
                </a:solidFill>
              </a:rPr>
              <a:t> </a:t>
            </a:r>
            <a:r>
              <a:rPr lang="ru-RU" sz="2400" dirty="0" err="1">
                <a:solidFill>
                  <a:srgbClr val="00B050"/>
                </a:solidFill>
              </a:rPr>
              <a:t>літ</a:t>
            </a:r>
            <a:r>
              <a:rPr lang="ru-RU" sz="2400" dirty="0">
                <a:solidFill>
                  <a:srgbClr val="00B050"/>
                </a:solidFill>
              </a:rPr>
              <a:t>, Приносить </a:t>
            </a:r>
            <a:r>
              <a:rPr lang="ru-RU" sz="2400" dirty="0" err="1">
                <a:solidFill>
                  <a:srgbClr val="00B050"/>
                </a:solidFill>
              </a:rPr>
              <a:t>радість</a:t>
            </a:r>
            <a:r>
              <a:rPr lang="ru-RU" sz="2400" dirty="0">
                <a:solidFill>
                  <a:srgbClr val="00B050"/>
                </a:solidFill>
              </a:rPr>
              <a:t> </a:t>
            </a:r>
            <a:r>
              <a:rPr lang="ru-RU" sz="2400" dirty="0" err="1">
                <a:solidFill>
                  <a:srgbClr val="00B050"/>
                </a:solidFill>
              </a:rPr>
              <a:t>родові</a:t>
            </a:r>
            <a:r>
              <a:rPr lang="ru-RU" sz="2400" dirty="0">
                <a:solidFill>
                  <a:srgbClr val="00B050"/>
                </a:solidFill>
              </a:rPr>
              <a:t> </a:t>
            </a:r>
            <a:r>
              <a:rPr lang="ru-RU" sz="2400" dirty="0" err="1">
                <a:solidFill>
                  <a:srgbClr val="00B050"/>
                </a:solidFill>
              </a:rPr>
              <a:t>людському</a:t>
            </a:r>
            <a:r>
              <a:rPr lang="ru-RU" sz="2400" dirty="0">
                <a:solidFill>
                  <a:srgbClr val="00B050"/>
                </a:solidFill>
              </a:rPr>
              <a:t>!</a:t>
            </a:r>
            <a:endParaRPr lang="uk-UA" sz="2400" dirty="0">
              <a:solidFill>
                <a:srgbClr val="00B050"/>
              </a:solidFill>
            </a:endParaRPr>
          </a:p>
        </p:txBody>
      </p:sp>
      <p:sp>
        <p:nvSpPr>
          <p:cNvPr id="3" name="Объект 2"/>
          <p:cNvSpPr>
            <a:spLocks noGrp="1"/>
          </p:cNvSpPr>
          <p:nvPr>
            <p:ph sz="quarter" idx="13"/>
          </p:nvPr>
        </p:nvSpPr>
        <p:spPr>
          <a:xfrm>
            <a:off x="332656" y="2555776"/>
            <a:ext cx="5904656" cy="6336704"/>
          </a:xfrm>
        </p:spPr>
        <p:txBody>
          <a:bodyPr>
            <a:normAutofit fontScale="92500"/>
          </a:bodyPr>
          <a:lstStyle/>
          <a:p>
            <a:pPr marL="45720" indent="0">
              <a:buNone/>
            </a:pPr>
            <a:r>
              <a:rPr lang="uk-UA" dirty="0"/>
              <a:t>Вправа «Мій внесок у справу миру» На дошці вивішується малюнок із зображенням кордонів України, яку розривають на шматки. Учні беруть аркуші білого паперу і малюють символ миру – голуба. Кожному пропонується намалювати те, що особисто він може зробити, для того, щоб жити в мирі і злагоді. Учитель. Наше зображення України стало набагато чистішим і світлішим, хоча ще залишилися темні плями. А це означає, що треба й надалі продовжувати дарувати світу добро й усе хороше, не бути байдужими, і через соціальну ініціативу і соціально значущу діяльність, через сумлінне виконання власних обов’язків, через готовність зробити щось корисне для класу, школи, громади робити свій внесок у справу миру. У світі без миру, дружби і взаєморозуміння не прожити. Це повинен розуміти кожен і йти з цією думкою по життю.</a:t>
            </a:r>
          </a:p>
        </p:txBody>
      </p:sp>
    </p:spTree>
    <p:extLst>
      <p:ext uri="{BB962C8B-B14F-4D97-AF65-F5344CB8AC3E}">
        <p14:creationId xmlns:p14="http://schemas.microsoft.com/office/powerpoint/2010/main" val="29060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323528"/>
            <a:ext cx="6408711" cy="2232247"/>
          </a:xfrm>
        </p:spPr>
        <p:txBody>
          <a:bodyPr/>
          <a:lstStyle/>
          <a:p>
            <a:pPr marL="0" indent="0">
              <a:buNone/>
            </a:pPr>
            <a:r>
              <a:rPr lang="uk-UA" sz="2400" dirty="0">
                <a:solidFill>
                  <a:srgbClr val="FFC000"/>
                </a:solidFill>
                <a:effectLst/>
              </a:rPr>
              <a:t>Збережи Україну Боже, прийми мою молитву За Україну! За Мир! і Спокій! За Україну! За Мир! і Спокій! За Україну! За Мир! і Спокій! Дякую тобі Боже! Що прихилив небо до битої горем землі нашої Дивлюся в Небо Твоє і шепочу: Слава Тобі!</a:t>
            </a:r>
            <a:br>
              <a:rPr lang="uk-UA" sz="2400" dirty="0">
                <a:solidFill>
                  <a:srgbClr val="FFC000"/>
                </a:solidFill>
                <a:effectLst/>
              </a:rPr>
            </a:br>
            <a:endParaRPr lang="uk-UA" sz="2400" dirty="0">
              <a:solidFill>
                <a:srgbClr val="FFC000"/>
              </a:solidFill>
            </a:endParaRPr>
          </a:p>
        </p:txBody>
      </p:sp>
      <p:sp>
        <p:nvSpPr>
          <p:cNvPr id="3" name="Объект 2"/>
          <p:cNvSpPr>
            <a:spLocks noGrp="1"/>
          </p:cNvSpPr>
          <p:nvPr>
            <p:ph sz="quarter" idx="13"/>
          </p:nvPr>
        </p:nvSpPr>
        <p:spPr>
          <a:xfrm>
            <a:off x="260648" y="2699792"/>
            <a:ext cx="6264696" cy="5904656"/>
          </a:xfrm>
        </p:spPr>
        <p:txBody>
          <a:bodyPr>
            <a:normAutofit fontScale="92500" lnSpcReduction="20000"/>
          </a:bodyPr>
          <a:lstStyle/>
          <a:p>
            <a:r>
              <a:rPr lang="uk-UA" dirty="0"/>
              <a:t>Отче наш! Молимось до тебе за мир і спокій для нашої великої єдиної родини Дай нам Боже жити в любові до ближнього, у повазі прав і свобод кожного, не розпалюючи </a:t>
            </a:r>
            <a:r>
              <a:rPr lang="uk-UA" dirty="0" err="1"/>
              <a:t>непремиренності</a:t>
            </a:r>
            <a:r>
              <a:rPr lang="uk-UA" dirty="0"/>
              <a:t>. Царю Небесний! Вірю в нашу єдність, бо це велика Сила Твоя! Вірю, в силу духу нашого, бо це є Чудо Творіння Твого! Вірю, що ці слова зупинять темні сили Нехай ця битва на небі буде на перемогу Світла! Слава Тобі, Боже! Хай животворна роса впаде на наші землі Нехай вгамується розбрат Нехай зникнуть заздрощі й розпалення пристрастей Щоб полюбили ми один одного І, як одне ціле, перебували в Тобі. І допоможи нам знайти примирення. Захисти найменш захищених. Осуши сльози заплаканих, Скріпи віру тих, які сумніваються Пошли в наші серця любов один до одного, мир і спокій. Господи! Благослови Україну і всі родини наші Навчи нас не продавати свою совість ні дешево, ні дорого. Захисти нас від ворогів видимих і невидимих, що хочуть поневолити нас. Дай нам, Боже, жити вільним життям Дай кращу долю нашому народу Дай нам єдність, мир і спокій Господи! </a:t>
            </a:r>
          </a:p>
        </p:txBody>
      </p:sp>
    </p:spTree>
    <p:extLst>
      <p:ext uri="{BB962C8B-B14F-4D97-AF65-F5344CB8AC3E}">
        <p14:creationId xmlns:p14="http://schemas.microsoft.com/office/powerpoint/2010/main" val="405026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102" name="Picture 6" descr="C:\Users\Алла\Desktop\Новая папка (4)\яа.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52" t="27655" r="16403" b="3516"/>
          <a:stretch/>
        </p:blipFill>
        <p:spPr bwMode="auto">
          <a:xfrm>
            <a:off x="116181" y="7851150"/>
            <a:ext cx="1556517" cy="1271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Алла\Desktop\Новая папка (4)\яа.jp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3952" t="27655" r="16403" b="3516"/>
          <a:stretch/>
        </p:blipFill>
        <p:spPr bwMode="auto">
          <a:xfrm>
            <a:off x="5491701" y="176341"/>
            <a:ext cx="1275123" cy="17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7A068688-62B8-4168-8825-2182E7C8D3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926"/>
          <a:stretch/>
        </p:blipFill>
        <p:spPr>
          <a:xfrm>
            <a:off x="3778577" y="4540270"/>
            <a:ext cx="2963242" cy="4582754"/>
          </a:xfrm>
          <a:prstGeom prst="rect">
            <a:avLst/>
          </a:prstGeom>
        </p:spPr>
      </p:pic>
      <p:pic>
        <p:nvPicPr>
          <p:cNvPr id="6" name="Рисунок 5">
            <a:extLst>
              <a:ext uri="{FF2B5EF4-FFF2-40B4-BE49-F238E27FC236}">
                <a16:creationId xmlns:a16="http://schemas.microsoft.com/office/drawing/2014/main" id="{D51B08C2-A50F-444C-97E7-47BAD79D16B9}"/>
              </a:ext>
            </a:extLst>
          </p:cNvPr>
          <p:cNvPicPr>
            <a:picLocks noChangeAspect="1"/>
          </p:cNvPicPr>
          <p:nvPr/>
        </p:nvPicPr>
        <p:blipFill rotWithShape="1">
          <a:blip r:embed="rId4">
            <a:extLst>
              <a:ext uri="{28A0092B-C50C-407E-A947-70E740481C1C}">
                <a14:useLocalDpi xmlns:a14="http://schemas.microsoft.com/office/drawing/2010/main" val="0"/>
              </a:ext>
            </a:extLst>
          </a:blip>
          <a:srcRect l="12593" t="14666" r="8796" b="24801"/>
          <a:stretch/>
        </p:blipFill>
        <p:spPr>
          <a:xfrm>
            <a:off x="1672697" y="4572000"/>
            <a:ext cx="2105879" cy="4572000"/>
          </a:xfrm>
          <a:prstGeom prst="rect">
            <a:avLst/>
          </a:prstGeom>
        </p:spPr>
      </p:pic>
      <p:pic>
        <p:nvPicPr>
          <p:cNvPr id="8" name="Рисунок 7">
            <a:extLst>
              <a:ext uri="{FF2B5EF4-FFF2-40B4-BE49-F238E27FC236}">
                <a16:creationId xmlns:a16="http://schemas.microsoft.com/office/drawing/2014/main" id="{57DDEA9A-AED3-4779-84E6-9D34E5B9F6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438"/>
          <a:stretch/>
        </p:blipFill>
        <p:spPr>
          <a:xfrm>
            <a:off x="25630" y="4139952"/>
            <a:ext cx="2044335" cy="3656864"/>
          </a:xfrm>
          <a:prstGeom prst="rect">
            <a:avLst/>
          </a:prstGeom>
        </p:spPr>
      </p:pic>
      <p:pic>
        <p:nvPicPr>
          <p:cNvPr id="11" name="Рисунок 10">
            <a:extLst>
              <a:ext uri="{FF2B5EF4-FFF2-40B4-BE49-F238E27FC236}">
                <a16:creationId xmlns:a16="http://schemas.microsoft.com/office/drawing/2014/main" id="{A8DFFA8F-BD20-4CCF-B331-68D27F8E8A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390" t="10902" b="10800"/>
          <a:stretch/>
        </p:blipFill>
        <p:spPr>
          <a:xfrm>
            <a:off x="2154879" y="2126117"/>
            <a:ext cx="2105880" cy="2376651"/>
          </a:xfrm>
          <a:prstGeom prst="rect">
            <a:avLst/>
          </a:prstGeom>
        </p:spPr>
      </p:pic>
      <p:pic>
        <p:nvPicPr>
          <p:cNvPr id="5" name="Рисунок 4">
            <a:extLst>
              <a:ext uri="{FF2B5EF4-FFF2-40B4-BE49-F238E27FC236}">
                <a16:creationId xmlns:a16="http://schemas.microsoft.com/office/drawing/2014/main" id="{068B053C-ED60-4766-AEDA-667CE749951B}"/>
              </a:ext>
            </a:extLst>
          </p:cNvPr>
          <p:cNvPicPr>
            <a:picLocks noChangeAspect="1"/>
          </p:cNvPicPr>
          <p:nvPr/>
        </p:nvPicPr>
        <p:blipFill rotWithShape="1">
          <a:blip r:embed="rId7">
            <a:extLst>
              <a:ext uri="{28A0092B-C50C-407E-A947-70E740481C1C}">
                <a14:useLocalDpi xmlns:a14="http://schemas.microsoft.com/office/drawing/2010/main" val="0"/>
              </a:ext>
            </a:extLst>
          </a:blip>
          <a:srcRect l="9115" t="11919" r="73069" b="60473"/>
          <a:stretch/>
        </p:blipFill>
        <p:spPr>
          <a:xfrm>
            <a:off x="4345673" y="2112435"/>
            <a:ext cx="2396146" cy="2376652"/>
          </a:xfrm>
          <a:prstGeom prst="rect">
            <a:avLst/>
          </a:prstGeom>
        </p:spPr>
      </p:pic>
      <p:pic>
        <p:nvPicPr>
          <p:cNvPr id="10" name="Рисунок 9">
            <a:extLst>
              <a:ext uri="{FF2B5EF4-FFF2-40B4-BE49-F238E27FC236}">
                <a16:creationId xmlns:a16="http://schemas.microsoft.com/office/drawing/2014/main" id="{1A5E6DDA-492D-4652-A400-C791D2C7E1A8}"/>
              </a:ext>
            </a:extLst>
          </p:cNvPr>
          <p:cNvPicPr>
            <a:picLocks noChangeAspect="1"/>
          </p:cNvPicPr>
          <p:nvPr/>
        </p:nvPicPr>
        <p:blipFill rotWithShape="1">
          <a:blip r:embed="rId8">
            <a:extLst>
              <a:ext uri="{28A0092B-C50C-407E-A947-70E740481C1C}">
                <a14:useLocalDpi xmlns:a14="http://schemas.microsoft.com/office/drawing/2010/main" val="0"/>
              </a:ext>
            </a:extLst>
          </a:blip>
          <a:srcRect l="10100" t="19828" r="9167" b="17626"/>
          <a:stretch/>
        </p:blipFill>
        <p:spPr>
          <a:xfrm>
            <a:off x="189494" y="196620"/>
            <a:ext cx="5183721" cy="1765671"/>
          </a:xfrm>
          <a:prstGeom prst="rect">
            <a:avLst/>
          </a:prstGeom>
        </p:spPr>
      </p:pic>
      <p:pic>
        <p:nvPicPr>
          <p:cNvPr id="13" name="Рисунок 12">
            <a:extLst>
              <a:ext uri="{FF2B5EF4-FFF2-40B4-BE49-F238E27FC236}">
                <a16:creationId xmlns:a16="http://schemas.microsoft.com/office/drawing/2014/main" id="{D48E4AD6-F80A-4ABA-98EB-011EC7ABF9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74" t="20388" r="9691" b="19413"/>
          <a:stretch/>
        </p:blipFill>
        <p:spPr>
          <a:xfrm>
            <a:off x="116182" y="2016625"/>
            <a:ext cx="2038698" cy="2123327"/>
          </a:xfrm>
          <a:prstGeom prst="rect">
            <a:avLst/>
          </a:prstGeom>
        </p:spPr>
      </p:pic>
    </p:spTree>
    <p:extLst>
      <p:ext uri="{BB962C8B-B14F-4D97-AF65-F5344CB8AC3E}">
        <p14:creationId xmlns:p14="http://schemas.microsoft.com/office/powerpoint/2010/main" val="413710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967" y="323529"/>
            <a:ext cx="4884383" cy="2016224"/>
          </a:xfrm>
        </p:spPr>
        <p:txBody>
          <a:bodyPr/>
          <a:lstStyle/>
          <a:p>
            <a:endParaRPr lang="uk-UA" dirty="0"/>
          </a:p>
        </p:txBody>
      </p:sp>
      <p:sp>
        <p:nvSpPr>
          <p:cNvPr id="5" name="Объект 4"/>
          <p:cNvSpPr>
            <a:spLocks noGrp="1"/>
          </p:cNvSpPr>
          <p:nvPr>
            <p:ph sz="quarter" idx="13"/>
          </p:nvPr>
        </p:nvSpPr>
        <p:spPr>
          <a:xfrm>
            <a:off x="476671" y="2483768"/>
            <a:ext cx="6047953" cy="5170646"/>
          </a:xfrm>
          <a:prstGeom prst="rect">
            <a:avLst/>
          </a:prstGeom>
        </p:spPr>
        <p:txBody>
          <a:bodyPr wrap="square">
            <a:spAutoFit/>
          </a:bodyPr>
          <a:lstStyle/>
          <a:p>
            <a:pPr marL="45720" indent="0">
              <a:buNone/>
            </a:pPr>
            <a:r>
              <a:rPr lang="ru-RU" dirty="0"/>
              <a:t>      Ось і </a:t>
            </a:r>
            <a:r>
              <a:rPr lang="ru-RU" dirty="0" err="1"/>
              <a:t>добігає</a:t>
            </a:r>
            <a:r>
              <a:rPr lang="ru-RU" dirty="0"/>
              <a:t> </a:t>
            </a:r>
            <a:r>
              <a:rPr lang="ru-RU" dirty="0" err="1"/>
              <a:t>кінця</a:t>
            </a:r>
            <a:r>
              <a:rPr lang="ru-RU" dirty="0"/>
              <a:t> наш урок, </a:t>
            </a:r>
            <a:r>
              <a:rPr lang="ru-RU" dirty="0" err="1"/>
              <a:t>присвячений</a:t>
            </a:r>
            <a:r>
              <a:rPr lang="ru-RU" dirty="0"/>
              <a:t> </a:t>
            </a:r>
            <a:r>
              <a:rPr lang="ru-RU" dirty="0" err="1"/>
              <a:t>Міжнародному</a:t>
            </a:r>
            <a:r>
              <a:rPr lang="ru-RU" dirty="0"/>
              <a:t> Дню Миру. </a:t>
            </a:r>
            <a:r>
              <a:rPr lang="ru-RU" dirty="0" err="1"/>
              <a:t>Пропоную</a:t>
            </a:r>
            <a:r>
              <a:rPr lang="ru-RU" dirty="0"/>
              <a:t> кожному з вас </a:t>
            </a:r>
            <a:r>
              <a:rPr lang="ru-RU" dirty="0" err="1"/>
              <a:t>вийти</a:t>
            </a:r>
            <a:r>
              <a:rPr lang="ru-RU" dirty="0"/>
              <a:t> до центру кола з </a:t>
            </a:r>
            <a:r>
              <a:rPr lang="ru-RU" dirty="0" err="1"/>
              <a:t>простягнутою</a:t>
            </a:r>
            <a:r>
              <a:rPr lang="ru-RU" dirty="0"/>
              <a:t> </a:t>
            </a:r>
            <a:r>
              <a:rPr lang="ru-RU" dirty="0" err="1"/>
              <a:t>долонею</a:t>
            </a:r>
            <a:r>
              <a:rPr lang="ru-RU" dirty="0"/>
              <a:t> вниз рукою і </a:t>
            </a:r>
            <a:r>
              <a:rPr lang="ru-RU" dirty="0" err="1"/>
              <a:t>сказати</a:t>
            </a:r>
            <a:r>
              <a:rPr lang="ru-RU" dirty="0"/>
              <a:t> про те, яке </a:t>
            </a:r>
            <a:r>
              <a:rPr lang="ru-RU" dirty="0" err="1"/>
              <a:t>здобуте</a:t>
            </a:r>
            <a:r>
              <a:rPr lang="ru-RU" dirty="0"/>
              <a:t> </a:t>
            </a:r>
            <a:r>
              <a:rPr lang="ru-RU" dirty="0" err="1"/>
              <a:t>сьогодні</a:t>
            </a:r>
            <a:r>
              <a:rPr lang="ru-RU" dirty="0"/>
              <a:t> </a:t>
            </a:r>
            <a:r>
              <a:rPr lang="ru-RU" dirty="0" err="1"/>
              <a:t>під</a:t>
            </a:r>
            <a:r>
              <a:rPr lang="ru-RU" dirty="0"/>
              <a:t> час уроку </a:t>
            </a:r>
            <a:r>
              <a:rPr lang="ru-RU" dirty="0" err="1"/>
              <a:t>позитивне</a:t>
            </a:r>
            <a:r>
              <a:rPr lang="ru-RU" dirty="0"/>
              <a:t> </a:t>
            </a:r>
            <a:r>
              <a:rPr lang="ru-RU" dirty="0" err="1"/>
              <a:t>відчуття</a:t>
            </a:r>
            <a:r>
              <a:rPr lang="ru-RU" dirty="0"/>
              <a:t> </a:t>
            </a:r>
            <a:r>
              <a:rPr lang="ru-RU" dirty="0" err="1"/>
              <a:t>він</a:t>
            </a:r>
            <a:r>
              <a:rPr lang="ru-RU" dirty="0"/>
              <a:t> </a:t>
            </a:r>
            <a:r>
              <a:rPr lang="ru-RU" dirty="0" err="1"/>
              <a:t>закладає</a:t>
            </a:r>
            <a:r>
              <a:rPr lang="ru-RU" dirty="0"/>
              <a:t> до </a:t>
            </a:r>
            <a:r>
              <a:rPr lang="ru-RU" dirty="0" err="1"/>
              <a:t>основи</a:t>
            </a:r>
            <a:r>
              <a:rPr lang="ru-RU" dirty="0"/>
              <a:t> </a:t>
            </a:r>
            <a:r>
              <a:rPr lang="ru-RU" dirty="0" err="1"/>
              <a:t>піраміди</a:t>
            </a:r>
            <a:r>
              <a:rPr lang="ru-RU" dirty="0"/>
              <a:t>. (</a:t>
            </a:r>
            <a:r>
              <a:rPr lang="ru-RU" dirty="0" err="1"/>
              <a:t>Долоні</a:t>
            </a:r>
            <a:r>
              <a:rPr lang="ru-RU" dirty="0"/>
              <a:t> </a:t>
            </a:r>
            <a:r>
              <a:rPr lang="ru-RU" dirty="0" err="1"/>
              <a:t>учнів</a:t>
            </a:r>
            <a:r>
              <a:rPr lang="ru-RU" dirty="0"/>
              <a:t> </a:t>
            </a:r>
            <a:r>
              <a:rPr lang="ru-RU" dirty="0" err="1"/>
              <a:t>поступово</a:t>
            </a:r>
            <a:r>
              <a:rPr lang="ru-RU" dirty="0"/>
              <a:t> </a:t>
            </a:r>
            <a:r>
              <a:rPr lang="ru-RU" dirty="0" err="1"/>
              <a:t>накладаються</a:t>
            </a:r>
            <a:r>
              <a:rPr lang="ru-RU" dirty="0"/>
              <a:t> одна на одну (</a:t>
            </a:r>
            <a:r>
              <a:rPr lang="ru-RU" dirty="0" err="1"/>
              <a:t>дистанційно</a:t>
            </a:r>
            <a:r>
              <a:rPr lang="ru-RU" dirty="0"/>
              <a:t>). </a:t>
            </a:r>
            <a:r>
              <a:rPr lang="ru-RU" dirty="0" err="1"/>
              <a:t>Дякую</a:t>
            </a:r>
            <a:r>
              <a:rPr lang="ru-RU" dirty="0"/>
              <a:t> </a:t>
            </a:r>
            <a:r>
              <a:rPr lang="ru-RU" dirty="0" err="1"/>
              <a:t>всім</a:t>
            </a:r>
            <a:r>
              <a:rPr lang="ru-RU" dirty="0"/>
              <a:t> за </a:t>
            </a:r>
            <a:r>
              <a:rPr lang="ru-RU" dirty="0" err="1"/>
              <a:t>злагоджену</a:t>
            </a:r>
            <a:r>
              <a:rPr lang="ru-RU" dirty="0"/>
              <a:t> роботу, </a:t>
            </a:r>
            <a:r>
              <a:rPr lang="ru-RU" dirty="0" err="1"/>
              <a:t>результати</a:t>
            </a:r>
            <a:r>
              <a:rPr lang="ru-RU" dirty="0"/>
              <a:t> </a:t>
            </a:r>
            <a:r>
              <a:rPr lang="ru-RU" dirty="0" err="1"/>
              <a:t>якої</a:t>
            </a:r>
            <a:r>
              <a:rPr lang="ru-RU" dirty="0"/>
              <a:t> </a:t>
            </a:r>
            <a:r>
              <a:rPr lang="ru-RU" dirty="0" err="1"/>
              <a:t>ще</a:t>
            </a:r>
            <a:r>
              <a:rPr lang="ru-RU" dirty="0"/>
              <a:t> раз довели, </a:t>
            </a:r>
            <a:r>
              <a:rPr lang="ru-RU" dirty="0" err="1"/>
              <a:t>що</a:t>
            </a:r>
            <a:r>
              <a:rPr lang="ru-RU" dirty="0"/>
              <a:t> </a:t>
            </a:r>
            <a:r>
              <a:rPr lang="ru-RU" dirty="0" err="1"/>
              <a:t>єдність</a:t>
            </a:r>
            <a:r>
              <a:rPr lang="ru-RU" dirty="0"/>
              <a:t>, </a:t>
            </a:r>
            <a:r>
              <a:rPr lang="ru-RU" dirty="0" err="1"/>
              <a:t>підтримка</a:t>
            </a:r>
            <a:r>
              <a:rPr lang="ru-RU" dirty="0"/>
              <a:t> один одного, </a:t>
            </a:r>
            <a:r>
              <a:rPr lang="ru-RU" dirty="0" err="1"/>
              <a:t>спільна</a:t>
            </a:r>
            <a:r>
              <a:rPr lang="ru-RU" dirty="0"/>
              <a:t> </a:t>
            </a:r>
            <a:r>
              <a:rPr lang="ru-RU" dirty="0" err="1"/>
              <a:t>праця</a:t>
            </a:r>
            <a:r>
              <a:rPr lang="ru-RU" dirty="0"/>
              <a:t> – то </a:t>
            </a:r>
            <a:r>
              <a:rPr lang="ru-RU" dirty="0" err="1"/>
              <a:t>потужна</a:t>
            </a:r>
            <a:r>
              <a:rPr lang="ru-RU" dirty="0"/>
              <a:t> сила. </a:t>
            </a:r>
            <a:r>
              <a:rPr lang="ru-RU" dirty="0" err="1"/>
              <a:t>Отже</a:t>
            </a:r>
            <a:r>
              <a:rPr lang="ru-RU" dirty="0"/>
              <a:t>, </a:t>
            </a:r>
            <a:r>
              <a:rPr lang="ru-RU" dirty="0" err="1"/>
              <a:t>пам’ятаймо</a:t>
            </a:r>
            <a:r>
              <a:rPr lang="ru-RU" dirty="0"/>
              <a:t> про </a:t>
            </a:r>
            <a:r>
              <a:rPr lang="ru-RU" dirty="0" err="1"/>
              <a:t>це</a:t>
            </a:r>
            <a:r>
              <a:rPr lang="ru-RU" dirty="0"/>
              <a:t> </a:t>
            </a:r>
            <a:r>
              <a:rPr lang="ru-RU" dirty="0" err="1"/>
              <a:t>повсякденно</a:t>
            </a:r>
            <a:r>
              <a:rPr lang="ru-RU" dirty="0"/>
              <a:t>, </a:t>
            </a:r>
            <a:r>
              <a:rPr lang="ru-RU" dirty="0" err="1"/>
              <a:t>робімо</a:t>
            </a:r>
            <a:r>
              <a:rPr lang="ru-RU" dirty="0"/>
              <a:t> для </a:t>
            </a:r>
            <a:r>
              <a:rPr lang="ru-RU" dirty="0" err="1"/>
              <a:t>нашого</a:t>
            </a:r>
            <a:r>
              <a:rPr lang="ru-RU" dirty="0"/>
              <a:t> мирного </a:t>
            </a:r>
            <a:r>
              <a:rPr lang="ru-RU" dirty="0" err="1"/>
              <a:t>існування</a:t>
            </a:r>
            <a:r>
              <a:rPr lang="ru-RU" dirty="0"/>
              <a:t> </a:t>
            </a:r>
            <a:r>
              <a:rPr lang="ru-RU" dirty="0" err="1"/>
              <a:t>кожен</a:t>
            </a:r>
            <a:r>
              <a:rPr lang="ru-RU" dirty="0"/>
              <a:t> по силам </a:t>
            </a:r>
            <a:r>
              <a:rPr lang="ru-RU" dirty="0" err="1"/>
              <a:t>своїм</a:t>
            </a:r>
            <a:r>
              <a:rPr lang="ru-RU" dirty="0"/>
              <a:t> – і </a:t>
            </a:r>
            <a:r>
              <a:rPr lang="ru-RU" dirty="0" err="1"/>
              <a:t>віримо</a:t>
            </a:r>
            <a:r>
              <a:rPr lang="ru-RU" dirty="0"/>
              <a:t> у наше </a:t>
            </a:r>
            <a:r>
              <a:rPr lang="ru-RU" dirty="0" err="1"/>
              <a:t>мирне</a:t>
            </a:r>
            <a:r>
              <a:rPr lang="ru-RU" dirty="0"/>
              <a:t>, </a:t>
            </a:r>
            <a:r>
              <a:rPr lang="ru-RU" dirty="0" err="1"/>
              <a:t>щасливе</a:t>
            </a:r>
            <a:r>
              <a:rPr lang="ru-RU" dirty="0"/>
              <a:t> </a:t>
            </a:r>
            <a:r>
              <a:rPr lang="ru-RU" dirty="0" err="1"/>
              <a:t>майбутнє</a:t>
            </a:r>
            <a:endParaRPr lang="uk-UA" dirty="0"/>
          </a:p>
        </p:txBody>
      </p:sp>
      <p:pic>
        <p:nvPicPr>
          <p:cNvPr id="6146" name="Picture 2" descr="C:\Users\Алла\Desktop\Новая папка (4)\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79512"/>
            <a:ext cx="648072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23528"/>
            <a:ext cx="5896694" cy="2160239"/>
          </a:xfrm>
        </p:spPr>
        <p:txBody>
          <a:bodyPr/>
          <a:lstStyle/>
          <a:p>
            <a:endParaRPr lang="uk-UA" dirty="0"/>
          </a:p>
        </p:txBody>
      </p:sp>
      <p:sp>
        <p:nvSpPr>
          <p:cNvPr id="3" name="Объект 2"/>
          <p:cNvSpPr>
            <a:spLocks noGrp="1"/>
          </p:cNvSpPr>
          <p:nvPr>
            <p:ph sz="quarter" idx="13"/>
          </p:nvPr>
        </p:nvSpPr>
        <p:spPr>
          <a:xfrm>
            <a:off x="277036" y="5292080"/>
            <a:ext cx="6264696" cy="3456384"/>
          </a:xfrm>
        </p:spPr>
        <p:txBody>
          <a:bodyPr>
            <a:normAutofit lnSpcReduction="10000"/>
          </a:bodyPr>
          <a:lstStyle/>
          <a:p>
            <a:pPr fontAlgn="base"/>
            <a:r>
              <a:rPr lang="uk-UA" dirty="0"/>
              <a:t>Діти, шануйте і любіть свою  прекрасну, рідну неньку -Україну, шануйте славні традиції, звичаї нашого народу, пам’ятайте завжди і скрізь, що ви – діти козацького роду, онуки славних пращурів великих, що не корились ні мечу, ні кулеметному вогню, а свято вірили у світле майбутнє своєї держави.</a:t>
            </a:r>
          </a:p>
          <a:p>
            <a:pPr fontAlgn="base"/>
            <a:r>
              <a:rPr lang="uk-UA" dirty="0"/>
              <a:t>Бажаю миру кожній родині, збережімо наші сім`ї і нашу Україну!</a:t>
            </a:r>
          </a:p>
          <a:p>
            <a:pPr fontAlgn="base"/>
            <a:r>
              <a:rPr lang="uk-UA" dirty="0">
                <a:solidFill>
                  <a:srgbClr val="FF0000"/>
                </a:solidFill>
              </a:rPr>
              <a:t>Підготувала: </a:t>
            </a:r>
            <a:r>
              <a:rPr lang="uk-UA" dirty="0" err="1">
                <a:solidFill>
                  <a:srgbClr val="FF0000"/>
                </a:solidFill>
              </a:rPr>
              <a:t>кл.керівник</a:t>
            </a:r>
            <a:r>
              <a:rPr lang="uk-UA" dirty="0">
                <a:solidFill>
                  <a:srgbClr val="FF0000"/>
                </a:solidFill>
              </a:rPr>
              <a:t> 7-А кл. А.М </a:t>
            </a:r>
            <a:r>
              <a:rPr lang="uk-UA" dirty="0" err="1">
                <a:solidFill>
                  <a:srgbClr val="FF0000"/>
                </a:solidFill>
              </a:rPr>
              <a:t>Бєлова</a:t>
            </a:r>
            <a:r>
              <a:rPr lang="uk-UA" dirty="0">
                <a:solidFill>
                  <a:srgbClr val="FF0000"/>
                </a:solidFill>
              </a:rPr>
              <a:t>.</a:t>
            </a:r>
          </a:p>
          <a:p>
            <a:pPr fontAlgn="base"/>
            <a:endParaRPr lang="uk-UA" dirty="0"/>
          </a:p>
          <a:p>
            <a:endParaRPr lang="uk-UA" dirty="0"/>
          </a:p>
        </p:txBody>
      </p:sp>
      <p:pic>
        <p:nvPicPr>
          <p:cNvPr id="7170" name="Picture 2" descr="C:\Users\Алла\Desktop\Новая папка (4)\ів.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2" r="6029" b="6288"/>
          <a:stretch/>
        </p:blipFill>
        <p:spPr bwMode="auto">
          <a:xfrm>
            <a:off x="332658" y="107503"/>
            <a:ext cx="6192684" cy="2232249"/>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019072EF-0A0E-471B-9B1A-80DB2196A5CD}"/>
              </a:ext>
            </a:extLst>
          </p:cNvPr>
          <p:cNvPicPr>
            <a:picLocks noChangeAspect="1"/>
          </p:cNvPicPr>
          <p:nvPr/>
        </p:nvPicPr>
        <p:blipFill rotWithShape="1">
          <a:blip r:embed="rId3">
            <a:extLst>
              <a:ext uri="{28A0092B-C50C-407E-A947-70E740481C1C}">
                <a14:useLocalDpi xmlns:a14="http://schemas.microsoft.com/office/drawing/2010/main" val="0"/>
              </a:ext>
            </a:extLst>
          </a:blip>
          <a:srcRect t="10358" r="4612" b="18251"/>
          <a:stretch/>
        </p:blipFill>
        <p:spPr>
          <a:xfrm>
            <a:off x="332657" y="2511598"/>
            <a:ext cx="6229351" cy="2752651"/>
          </a:xfrm>
          <a:prstGeom prst="rect">
            <a:avLst/>
          </a:prstGeom>
        </p:spPr>
      </p:pic>
    </p:spTree>
    <p:extLst>
      <p:ext uri="{BB962C8B-B14F-4D97-AF65-F5344CB8AC3E}">
        <p14:creationId xmlns:p14="http://schemas.microsoft.com/office/powerpoint/2010/main" val="59439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6"/>
            <a:ext cx="5896694" cy="1656183"/>
          </a:xfrm>
        </p:spPr>
        <p:txBody>
          <a:bodyPr/>
          <a:lstStyle/>
          <a:p>
            <a:pPr marL="0" indent="0" algn="ctr">
              <a:buNone/>
            </a:pPr>
            <a:r>
              <a:rPr lang="uk-UA" sz="24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Хай буде мир віднині і довіку! Хай буде мир й замовкнуть війни злі. І сльози щастя на своїх обличчях Відчують всміхнені усюди матері.</a:t>
            </a:r>
            <a:br>
              <a:rPr lang="uk-UA" sz="24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br>
            <a:endParaRPr lang="uk-UA" sz="24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3"/>
          </p:nvPr>
        </p:nvSpPr>
        <p:spPr>
          <a:xfrm>
            <a:off x="188640" y="4283968"/>
            <a:ext cx="6408712" cy="4464496"/>
          </a:xfrm>
        </p:spPr>
        <p:txBody>
          <a:bodyPr/>
          <a:lstStyle/>
          <a:p>
            <a:r>
              <a:rPr lang="uk-UA" dirty="0"/>
              <a:t>БАЧУ МИР З висоти крізь блакитне віконце Бачу наші безмежні поля. Бачу, як прокидається з сонцем Українська квітуча земля. Бачу степ, срібну річку і квіти, І як мостить гніздо сизий птах, І берізки розпущені віти, І блакитну волошку в житах. Бачу в зелені сквери і парки, Кольорову стіну дитсадка, Ясне сонечко, що на асфальті Малювала дитяча рука. Бачу: дівчинка в школу крокує, Раді щастю дорослі й малі. Бачу мир … Хай він завжди панує На святій українській землі!</a:t>
            </a:r>
          </a:p>
        </p:txBody>
      </p:sp>
      <p:pic>
        <p:nvPicPr>
          <p:cNvPr id="2050" name="Picture 2" descr="C:\Users\Алла\Desktop\Новая папка (4)\05001uqs-2f5b-306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907704"/>
            <a:ext cx="6408712" cy="271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4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107505"/>
            <a:ext cx="5896694" cy="1728192"/>
          </a:xfrm>
        </p:spPr>
        <p:txBody>
          <a:bodyPr/>
          <a:lstStyle/>
          <a:p>
            <a:pPr marL="0" indent="0" algn="ctr">
              <a:buNone/>
            </a:pPr>
            <a:r>
              <a:rPr lang="uk-UA" sz="2400" dirty="0">
                <a:solidFill>
                  <a:srgbClr val="00B0F0"/>
                </a:solidFill>
                <a:effectLst>
                  <a:reflection blurRad="6350" stA="60000" endA="900" endPos="58000" dir="5400000" sy="-100000" algn="bl" rotWithShape="0"/>
                </a:effectLst>
              </a:rPr>
              <a:t>Хай буде мир. Веселі будуть діти, Спокійними скрізь стануть всі жінки І перестануть думати ночами, Що десь коханий гине на війні.</a:t>
            </a:r>
            <a:br>
              <a:rPr lang="uk-UA" sz="2400" dirty="0">
                <a:solidFill>
                  <a:srgbClr val="00B0F0"/>
                </a:solidFill>
                <a:effectLst>
                  <a:reflection blurRad="6350" stA="60000" endA="900" endPos="58000" dir="5400000" sy="-100000" algn="bl" rotWithShape="0"/>
                </a:effectLst>
              </a:rPr>
            </a:br>
            <a:endParaRPr lang="uk-UA" sz="2400" dirty="0">
              <a:solidFill>
                <a:srgbClr val="00B0F0"/>
              </a:solidFill>
              <a:effectLst>
                <a:reflection blurRad="6350" stA="60000" endA="900" endPos="58000" dir="5400000" sy="-100000" algn="bl" rotWithShape="0"/>
              </a:effectLst>
            </a:endParaRPr>
          </a:p>
        </p:txBody>
      </p:sp>
      <p:sp>
        <p:nvSpPr>
          <p:cNvPr id="3" name="Объект 2"/>
          <p:cNvSpPr>
            <a:spLocks noGrp="1"/>
          </p:cNvSpPr>
          <p:nvPr>
            <p:ph sz="quarter" idx="13"/>
          </p:nvPr>
        </p:nvSpPr>
        <p:spPr>
          <a:xfrm>
            <a:off x="260648" y="1979712"/>
            <a:ext cx="6264696" cy="6408712"/>
          </a:xfrm>
        </p:spPr>
        <p:txBody>
          <a:bodyPr/>
          <a:lstStyle/>
          <a:p>
            <a:pPr marL="45720" indent="0">
              <a:buNone/>
            </a:pPr>
            <a:r>
              <a:rPr lang="uk-UA" dirty="0">
                <a:solidFill>
                  <a:srgbClr val="FFC000"/>
                </a:solidFill>
              </a:rPr>
              <a:t>Ми, українські школярі, звертаємось до всіх народів світу Від щедрої, квітучої землі: «Ні» – війні, «так» – МИРУ й сонцю в небі голубому! Мир – це злагода, це – воля і рідна мова, Й пісня мами колискова! Наші серця закликають до МИРУ! Хай буде МИР! Хай буде людству МИР в усьому світі! Усі разом. ХАЙ БУДЕ МИР ВІДНИНІ І ДОВІКУ!</a:t>
            </a:r>
          </a:p>
          <a:p>
            <a:endParaRPr lang="uk-UA" dirty="0"/>
          </a:p>
        </p:txBody>
      </p:sp>
      <p:pic>
        <p:nvPicPr>
          <p:cNvPr id="3075" name="Picture 3" descr="C:\Users\Алла\Desktop\Новая папка (4)\с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5" y="4788024"/>
            <a:ext cx="590465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3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9" y="179513"/>
            <a:ext cx="5968702" cy="1584175"/>
          </a:xfrm>
        </p:spPr>
        <p:txBody>
          <a:bodyPr/>
          <a:lstStyle/>
          <a:p>
            <a:r>
              <a:rPr lang="uk-UA" sz="2400" dirty="0">
                <a:solidFill>
                  <a:srgbClr val="00B050"/>
                </a:solidFill>
                <a:effectLst/>
              </a:rPr>
              <a:t>Хай буде мир й замовкнуть всі гармати. Доволі крові, сліз, нещастя й бід… Хай відпочине змучений боями До праці звичний чоловічий рід.</a:t>
            </a:r>
            <a:br>
              <a:rPr lang="uk-UA" sz="2400" dirty="0">
                <a:solidFill>
                  <a:srgbClr val="00B050"/>
                </a:solidFill>
                <a:effectLst/>
              </a:rPr>
            </a:br>
            <a:endParaRPr lang="uk-UA" sz="2400" dirty="0">
              <a:solidFill>
                <a:srgbClr val="00B050"/>
              </a:solidFill>
            </a:endParaRPr>
          </a:p>
        </p:txBody>
      </p:sp>
      <p:sp>
        <p:nvSpPr>
          <p:cNvPr id="3" name="Объект 2"/>
          <p:cNvSpPr>
            <a:spLocks noGrp="1"/>
          </p:cNvSpPr>
          <p:nvPr>
            <p:ph sz="quarter" idx="13"/>
          </p:nvPr>
        </p:nvSpPr>
        <p:spPr>
          <a:xfrm>
            <a:off x="332656" y="4788024"/>
            <a:ext cx="6192688" cy="4032448"/>
          </a:xfrm>
        </p:spPr>
        <p:txBody>
          <a:bodyPr>
            <a:normAutofit fontScale="92500" lnSpcReduction="20000"/>
          </a:bodyPr>
          <a:lstStyle/>
          <a:p>
            <a:r>
              <a:rPr lang="uk-UA" dirty="0"/>
              <a:t> </a:t>
            </a:r>
            <a:r>
              <a:rPr lang="uk-UA" dirty="0">
                <a:solidFill>
                  <a:srgbClr val="002060"/>
                </a:solidFill>
              </a:rPr>
              <a:t>Цього дня ООН закликає всі країни зупинити військові дії і хоча б на 24 години припинити проливати кров. Відмова від насильства і воєн –  необхідна умова для подальшого розвитку людства. Тільки мирні переговори та вирішення наявних проблем шляхом діалогу і компромісних рішень можуть дати дійсно відчутні результати і користь для всього людства. </a:t>
            </a:r>
          </a:p>
          <a:p>
            <a:r>
              <a:rPr lang="uk-UA" dirty="0">
                <a:solidFill>
                  <a:srgbClr val="002060"/>
                </a:solidFill>
              </a:rPr>
              <a:t>       У рамках святкування Міжнародного Дня Миру проходять заходи, мета яких -  привернення уваги до проблеми миру і ефективних способів його досягнення. Невід’ємною процедурою початку святкових заходів служить символічний передзвін Дзвону миру.</a:t>
            </a:r>
          </a:p>
          <a:p>
            <a:endParaRPr lang="uk-UA" dirty="0"/>
          </a:p>
        </p:txBody>
      </p:sp>
      <p:pic>
        <p:nvPicPr>
          <p:cNvPr id="4098" name="Picture 2" descr="C:\Users\Алла\Desktop\Новая папка (4)\яч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1691680"/>
            <a:ext cx="604867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3" y="323528"/>
            <a:ext cx="6112718" cy="1944215"/>
          </a:xfrm>
        </p:spPr>
        <p:txBody>
          <a:bodyPr/>
          <a:lstStyle/>
          <a:p>
            <a:pPr marL="0" indent="0">
              <a:buNone/>
            </a:pPr>
            <a:r>
              <a:rPr lang="uk-UA" sz="2400" dirty="0" err="1">
                <a:solidFill>
                  <a:srgbClr val="FF0000"/>
                </a:solidFill>
                <a:effectLst/>
              </a:rPr>
              <a:t>―Хай</a:t>
            </a:r>
            <a:r>
              <a:rPr lang="uk-UA" sz="2400" dirty="0">
                <a:solidFill>
                  <a:srgbClr val="FF0000"/>
                </a:solidFill>
                <a:effectLst/>
              </a:rPr>
              <a:t> буде мир! ―- звертаються до Бога, Хай буде мир віднині і довіку! Хай буде мир й замовкнуть війни злі! Хай у міцних обіймах всі народи Ідуть у майбуття через віки.</a:t>
            </a:r>
            <a:br>
              <a:rPr lang="uk-UA" sz="2400" dirty="0">
                <a:solidFill>
                  <a:srgbClr val="FF0000"/>
                </a:solidFill>
                <a:effectLst/>
              </a:rPr>
            </a:br>
            <a:endParaRPr lang="uk-UA" sz="2400" dirty="0">
              <a:solidFill>
                <a:srgbClr val="FF0000"/>
              </a:solidFill>
            </a:endParaRPr>
          </a:p>
        </p:txBody>
      </p:sp>
      <p:pic>
        <p:nvPicPr>
          <p:cNvPr id="4" name="Объект 3"/>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8300" y="2195736"/>
            <a:ext cx="5869012" cy="1944216"/>
          </a:xfrm>
          <a:prstGeom prst="rect">
            <a:avLst/>
          </a:prstGeom>
          <a:noFill/>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86" y="4151465"/>
            <a:ext cx="611981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12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7"/>
            <a:ext cx="5896694" cy="1296143"/>
          </a:xfrm>
        </p:spPr>
        <p:txBody>
          <a:bodyPr/>
          <a:lstStyle/>
          <a:p>
            <a:pPr marL="0" indent="0" algn="ctr">
              <a:buNone/>
            </a:pPr>
            <a:r>
              <a:rPr lang="uk-UA" sz="3600" dirty="0">
                <a:solidFill>
                  <a:srgbClr val="0070C0"/>
                </a:solidFill>
              </a:rPr>
              <a:t>Україна бажає миру!</a:t>
            </a:r>
          </a:p>
        </p:txBody>
      </p:sp>
      <p:sp>
        <p:nvSpPr>
          <p:cNvPr id="3" name="Объект 2"/>
          <p:cNvSpPr>
            <a:spLocks noGrp="1"/>
          </p:cNvSpPr>
          <p:nvPr>
            <p:ph sz="quarter" idx="13"/>
          </p:nvPr>
        </p:nvSpPr>
        <p:spPr>
          <a:xfrm>
            <a:off x="332656" y="4427984"/>
            <a:ext cx="6192688" cy="4248472"/>
          </a:xfrm>
        </p:spPr>
        <p:txBody>
          <a:bodyPr>
            <a:normAutofit fontScale="92500"/>
          </a:bodyPr>
          <a:lstStyle/>
          <a:p>
            <a:r>
              <a:rPr lang="uk-UA" dirty="0"/>
              <a:t>Сьогодні ми зібралися, щоб відзначити Всесвітній день миру. Для більшості людей планети Земля мир – це повсякденна реальність: діти ідуть до школи, дорослі на роботу, навкруги панує спокій та безтурботність. Там, де уклад суспільства міцний, безцінний дар миру може ніхто особливо й не помічати. Для багатьох людей у сучасному світі спокійне життя — це лише казкова мрія, багато дітей страждають, вони не мають сім’ї, проте в них багато горя. Для таких людей, насамперед, і існує День миру. У час, коли в нашій рідній Україні лунають постріли та проливається людська кров, цей день особливий.</a:t>
            </a:r>
          </a:p>
          <a:p>
            <a:endParaRPr lang="uk-UA" dirty="0"/>
          </a:p>
        </p:txBody>
      </p:sp>
      <p:pic>
        <p:nvPicPr>
          <p:cNvPr id="7" name="Рисунок 6">
            <a:extLst>
              <a:ext uri="{FF2B5EF4-FFF2-40B4-BE49-F238E27FC236}">
                <a16:creationId xmlns:a16="http://schemas.microsoft.com/office/drawing/2014/main" id="{88B8C5EF-E0D1-4AE5-B1D2-DE753F509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56" y="1259632"/>
            <a:ext cx="1800200" cy="3161609"/>
          </a:xfrm>
          <a:prstGeom prst="rect">
            <a:avLst/>
          </a:prstGeom>
        </p:spPr>
      </p:pic>
      <p:pic>
        <p:nvPicPr>
          <p:cNvPr id="9" name="Рисунок 8">
            <a:extLst>
              <a:ext uri="{FF2B5EF4-FFF2-40B4-BE49-F238E27FC236}">
                <a16:creationId xmlns:a16="http://schemas.microsoft.com/office/drawing/2014/main" id="{77A97DAF-A2C7-45BA-9B54-209AF4162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243" y="2771800"/>
            <a:ext cx="2132856" cy="1649440"/>
          </a:xfrm>
          <a:prstGeom prst="rect">
            <a:avLst/>
          </a:prstGeom>
        </p:spPr>
      </p:pic>
      <p:pic>
        <p:nvPicPr>
          <p:cNvPr id="11" name="Рисунок 10">
            <a:extLst>
              <a:ext uri="{FF2B5EF4-FFF2-40B4-BE49-F238E27FC236}">
                <a16:creationId xmlns:a16="http://schemas.microsoft.com/office/drawing/2014/main" id="{B51F805A-BE1C-4EFE-8D3A-4BB4E2A8BA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990" b="24156"/>
          <a:stretch/>
        </p:blipFill>
        <p:spPr>
          <a:xfrm>
            <a:off x="2214576" y="1285588"/>
            <a:ext cx="2132856" cy="3161610"/>
          </a:xfrm>
          <a:prstGeom prst="rect">
            <a:avLst/>
          </a:prstGeom>
        </p:spPr>
      </p:pic>
      <p:pic>
        <p:nvPicPr>
          <p:cNvPr id="13" name="Рисунок 12">
            <a:extLst>
              <a:ext uri="{FF2B5EF4-FFF2-40B4-BE49-F238E27FC236}">
                <a16:creationId xmlns:a16="http://schemas.microsoft.com/office/drawing/2014/main" id="{AE42C84A-AEF5-4F73-9C7A-A8373C76F7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100" t="13775" b="21651"/>
          <a:stretch/>
        </p:blipFill>
        <p:spPr>
          <a:xfrm>
            <a:off x="4429152" y="1122360"/>
            <a:ext cx="2239039" cy="1649440"/>
          </a:xfrm>
          <a:prstGeom prst="rect">
            <a:avLst/>
          </a:prstGeom>
        </p:spPr>
      </p:pic>
    </p:spTree>
    <p:extLst>
      <p:ext uri="{BB962C8B-B14F-4D97-AF65-F5344CB8AC3E}">
        <p14:creationId xmlns:p14="http://schemas.microsoft.com/office/powerpoint/2010/main" val="286862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7" y="395537"/>
            <a:ext cx="5896694" cy="1152127"/>
          </a:xfrm>
        </p:spPr>
        <p:txBody>
          <a:bodyPr/>
          <a:lstStyle/>
          <a:p>
            <a:pPr marL="0" indent="0" algn="ctr">
              <a:buNone/>
            </a:pPr>
            <a:r>
              <a:rPr lang="ru-RU" sz="2400" dirty="0"/>
              <a:t>«НЕ ЙДІТЬ ВІЙНОЮ ПРОТИ ЗАКОНУ, ПРИЙМІТЬ ЗАКОНИ ПРОТИ ВІЙНИ»</a:t>
            </a:r>
            <a:endParaRPr lang="uk-UA" sz="2400" dirty="0"/>
          </a:p>
        </p:txBody>
      </p:sp>
      <p:sp>
        <p:nvSpPr>
          <p:cNvPr id="3" name="Объект 2"/>
          <p:cNvSpPr>
            <a:spLocks noGrp="1"/>
          </p:cNvSpPr>
          <p:nvPr>
            <p:ph sz="quarter" idx="13"/>
          </p:nvPr>
        </p:nvSpPr>
        <p:spPr>
          <a:xfrm>
            <a:off x="332656" y="1475656"/>
            <a:ext cx="6264696" cy="7272808"/>
          </a:xfrm>
        </p:spPr>
        <p:txBody>
          <a:bodyPr>
            <a:normAutofit fontScale="92500"/>
          </a:bodyPr>
          <a:lstStyle/>
          <a:p>
            <a:r>
              <a:rPr lang="uk-UA" dirty="0"/>
              <a:t>Діти, як ви розумієте значення слова «мир»? - Як ви розумієте слово «війна»? (Відповіді учнів.) Учитель. А зараз послухайте вислови про мир. Учні. Немає на всій Землі бажанішого слова, ніж «мир», ненависнішого, ніж «війна». Мир! Це слово звучить по-різному на континентах Землі. Але скрізь воно означає прості й одвічні істини. Мир – це життя, щастя, радість, чисте небо над головою. Мир – це впевненість у завтрашньому дні, у своєму майбутньому. Мир – це можливість спокійно учитися, працювати, любити і поважати одне одного. Мир – це свято усіх людей, свято всіх дітей. Без миру немає дитинства, немає майбутнього. Учитель. Ще декілька років тому, у такий же сонячний вересневий день, ми й гадки не мали, що хтось чи щось може порушити наше щасливе життя, що слово «мир» для народу України набуде такого великого, цінного і бажаного значення. Сьогодні, коли на нашу українську землю знову прийшла війна, ми збагнули розумом і серцем справжню, невигадану загрозу миру. Тепер наше завдання прикласти усі свої зусилля для його збереження.</a:t>
            </a:r>
          </a:p>
          <a:p>
            <a:endParaRPr lang="uk-UA" dirty="0"/>
          </a:p>
        </p:txBody>
      </p:sp>
    </p:spTree>
    <p:extLst>
      <p:ext uri="{BB962C8B-B14F-4D97-AF65-F5344CB8AC3E}">
        <p14:creationId xmlns:p14="http://schemas.microsoft.com/office/powerpoint/2010/main" val="158884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967" y="395536"/>
            <a:ext cx="4884383" cy="1360239"/>
          </a:xfrm>
        </p:spPr>
        <p:txBody>
          <a:bodyPr/>
          <a:lstStyle/>
          <a:p>
            <a:endParaRPr lang="uk-UA" dirty="0"/>
          </a:p>
        </p:txBody>
      </p:sp>
      <p:pic>
        <p:nvPicPr>
          <p:cNvPr id="5" name="Місце для вмісту 4">
            <a:extLst>
              <a:ext uri="{FF2B5EF4-FFF2-40B4-BE49-F238E27FC236}">
                <a16:creationId xmlns:a16="http://schemas.microsoft.com/office/drawing/2014/main" id="{EAC34E5C-8192-4A94-A5B8-01CD50D13356}"/>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0467" t="10116" r="8118" b="21390"/>
          <a:stretch/>
        </p:blipFill>
        <p:spPr>
          <a:xfrm>
            <a:off x="404664" y="2215952"/>
            <a:ext cx="6048672" cy="2140024"/>
          </a:xfrm>
        </p:spPr>
      </p:pic>
      <p:pic>
        <p:nvPicPr>
          <p:cNvPr id="6146" name="Picture 2" descr="C:\Users\Алла\Desktop\Новая папка (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179512"/>
            <a:ext cx="60486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лла\Desktop\Новая папка (4)\272283854_1023378664912356_316834346531201083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64" y="4355976"/>
            <a:ext cx="6048672" cy="444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8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967" y="395537"/>
            <a:ext cx="4884383" cy="1584176"/>
          </a:xfrm>
        </p:spPr>
        <p:txBody>
          <a:bodyPr/>
          <a:lstStyle/>
          <a:p>
            <a:endParaRPr lang="uk-UA" dirty="0"/>
          </a:p>
        </p:txBody>
      </p:sp>
      <p:sp>
        <p:nvSpPr>
          <p:cNvPr id="3" name="Объект 2"/>
          <p:cNvSpPr>
            <a:spLocks noGrp="1"/>
          </p:cNvSpPr>
          <p:nvPr>
            <p:ph sz="quarter" idx="13"/>
          </p:nvPr>
        </p:nvSpPr>
        <p:spPr>
          <a:xfrm>
            <a:off x="332656" y="3059832"/>
            <a:ext cx="6192688" cy="5400600"/>
          </a:xfrm>
        </p:spPr>
        <p:txBody>
          <a:bodyPr>
            <a:normAutofit fontScale="92500" lnSpcReduction="10000"/>
          </a:bodyPr>
          <a:lstStyle/>
          <a:p>
            <a:r>
              <a:rPr lang="uk-UA" dirty="0"/>
              <a:t>БАЖАЄМО МИРУ СВОЇЙ УКРАЇНІ Дорослі, це ми – ваші діти і ваші онуки. Почуйте нас ті, в кого жовто-блакитна душа. В єдинім пориві давайте візьмемось за руки, Хай віра й надія нас кожного не </a:t>
            </a:r>
            <a:r>
              <a:rPr lang="uk-UA" dirty="0" err="1"/>
              <a:t>полиша</a:t>
            </a:r>
            <a:r>
              <a:rPr lang="uk-UA" dirty="0"/>
              <a:t>. Дорослі, це ми – молоде покоління держави, І нам незабаром на чатах у неї стоять. На сході країни палають воєнні заграви, І гради смертельні життя зупинити спішать. А мами в скорботі, в печалі, в жалобі, у горі Дітей зустрічають, яких вже «двохсотими» звуть. І вісті тривожні з екранів і моніторів, І нас боронити сміливці рушають у путь. </a:t>
            </a:r>
            <a:r>
              <a:rPr lang="uk-UA" dirty="0" err="1"/>
              <a:t>Помножим</a:t>
            </a:r>
            <a:r>
              <a:rPr lang="uk-UA" dirty="0"/>
              <a:t> звертання на дружні шеренги дитячі І з Голубом миру відправимо духові зла. Ми всі – українці, ми всі – патріоти, а значить Своїй Україні бажаємо миру й тепла. Єднаймося, друзі, єднаймось, дорослі й малеча, Навколо добра, благородних і мудрих ідей. Нехай Голуб миру з любов’ю сідає на плечі, І мами для щастя, для миру будуть.</a:t>
            </a:r>
          </a:p>
        </p:txBody>
      </p:sp>
      <p:pic>
        <p:nvPicPr>
          <p:cNvPr id="5" name="Рисунок 4">
            <a:extLst>
              <a:ext uri="{FF2B5EF4-FFF2-40B4-BE49-F238E27FC236}">
                <a16:creationId xmlns:a16="http://schemas.microsoft.com/office/drawing/2014/main" id="{4FE825EA-DA9F-45E9-852F-472B095F40AE}"/>
              </a:ext>
            </a:extLst>
          </p:cNvPr>
          <p:cNvPicPr>
            <a:picLocks noChangeAspect="1"/>
          </p:cNvPicPr>
          <p:nvPr/>
        </p:nvPicPr>
        <p:blipFill rotWithShape="1">
          <a:blip r:embed="rId2">
            <a:extLst>
              <a:ext uri="{28A0092B-C50C-407E-A947-70E740481C1C}">
                <a14:useLocalDpi xmlns:a14="http://schemas.microsoft.com/office/drawing/2010/main" val="0"/>
              </a:ext>
            </a:extLst>
          </a:blip>
          <a:srcRect l="6951" t="10781" r="4850" b="20119"/>
          <a:stretch/>
        </p:blipFill>
        <p:spPr>
          <a:xfrm>
            <a:off x="332656" y="251520"/>
            <a:ext cx="6192688" cy="2664297"/>
          </a:xfrm>
          <a:prstGeom prst="rect">
            <a:avLst/>
          </a:prstGeom>
        </p:spPr>
      </p:pic>
    </p:spTree>
    <p:extLst>
      <p:ext uri="{BB962C8B-B14F-4D97-AF65-F5344CB8AC3E}">
        <p14:creationId xmlns:p14="http://schemas.microsoft.com/office/powerpoint/2010/main" val="78664762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260</TotalTime>
  <Words>1505</Words>
  <Application>Microsoft Office PowerPoint</Application>
  <PresentationFormat>Экран (4:3)</PresentationFormat>
  <Paragraphs>24</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Aharoni</vt:lpstr>
      <vt:lpstr>Calibri</vt:lpstr>
      <vt:lpstr>Cambria</vt:lpstr>
      <vt:lpstr>Georgia</vt:lpstr>
      <vt:lpstr>Воздушный поток</vt:lpstr>
      <vt:lpstr>«За мир у всьому світі – це значить за життя Єдиний урок у 7-А класі.</vt:lpstr>
      <vt:lpstr>Хай буде мир віднині і довіку! Хай буде мир й замовкнуть війни злі. І сльози щастя на своїх обличчях Відчують всміхнені усюди матері. </vt:lpstr>
      <vt:lpstr>Хай буде мир. Веселі будуть діти, Спокійними скрізь стануть всі жінки І перестануть думати ночами, Що десь коханий гине на війні. </vt:lpstr>
      <vt:lpstr>Хай буде мир й замовкнуть всі гармати. Доволі крові, сліз, нещастя й бід… Хай відпочине змучений боями До праці звичний чоловічий рід. </vt:lpstr>
      <vt:lpstr>―Хай буде мир! ―- звертаються до Бога, Хай буде мир віднині і довіку! Хай буде мир й замовкнуть війни злі! Хай у міцних обіймах всі народи Ідуть у майбуття через віки. </vt:lpstr>
      <vt:lpstr>Україна бажає миру!</vt:lpstr>
      <vt:lpstr>«НЕ ЙДІТЬ ВІЙНОЮ ПРОТИ ЗАКОНУ, ПРИЙМІТЬ ЗАКОНИ ПРОТИ ВІЙНИ»</vt:lpstr>
      <vt:lpstr>Презентация PowerPoint</vt:lpstr>
      <vt:lpstr>Презентация PowerPoint</vt:lpstr>
      <vt:lpstr>Білий голуб – птах Миру, символ Миру. Голубко біла, ти лети у світ. Хай буде мир у небі голубому. Бо голуб миру, кажуть з давніх літ, Приносить радість родові людському!</vt:lpstr>
      <vt:lpstr>Збережи Україну Боже, прийми мою молитву За Україну! За Мир! і Спокій! За Україну! За Мир! і Спокій! За Україну! За Мир! і Спокій! Дякую тобі Боже! Що прихилив небо до битої горем землі нашої Дивлюся в Небо Твоє і шепочу: Слава Тобі!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 мир у всьому світі – це значить за життя Єдиний урок у 10-б класі.</dc:title>
  <dc:creator>Алла</dc:creator>
  <cp:lastModifiedBy>Вікторія</cp:lastModifiedBy>
  <cp:revision>20</cp:revision>
  <dcterms:created xsi:type="dcterms:W3CDTF">2023-09-16T11:31:59Z</dcterms:created>
  <dcterms:modified xsi:type="dcterms:W3CDTF">2024-10-01T15:31:45Z</dcterms:modified>
</cp:coreProperties>
</file>