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84" d="100"/>
          <a:sy n="84" d="100"/>
        </p:scale>
        <p:origin x="42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68730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100681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68968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202839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259819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88B8F9-AEC8-4DED-9CBC-BFE9DB005B99}"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401545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88B8F9-AEC8-4DED-9CBC-BFE9DB005B99}" type="datetimeFigureOut">
              <a:rPr lang="ru-RU" smtClean="0"/>
              <a:t>10.05.2024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189723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88B8F9-AEC8-4DED-9CBC-BFE9DB005B99}" type="datetimeFigureOut">
              <a:rPr lang="ru-RU" smtClean="0"/>
              <a:t>10.05.2024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107105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8B8F9-AEC8-4DED-9CBC-BFE9DB005B99}" type="datetimeFigureOut">
              <a:rPr lang="ru-RU" smtClean="0"/>
              <a:t>10.05.2024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278771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88B8F9-AEC8-4DED-9CBC-BFE9DB005B99}"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364094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288B8F9-AEC8-4DED-9CBC-BFE9DB005B99}" type="datetimeFigureOut">
              <a:rPr lang="ru-RU" smtClean="0"/>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78FAAB-AC03-48A7-BE56-B20CDAEA7837}" type="slidenum">
              <a:rPr lang="ru-RU" smtClean="0"/>
              <a:t>‹#›</a:t>
            </a:fld>
            <a:endParaRPr lang="ru-RU"/>
          </a:p>
        </p:txBody>
      </p:sp>
    </p:spTree>
    <p:extLst>
      <p:ext uri="{BB962C8B-B14F-4D97-AF65-F5344CB8AC3E}">
        <p14:creationId xmlns:p14="http://schemas.microsoft.com/office/powerpoint/2010/main" val="255884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8B8F9-AEC8-4DED-9CBC-BFE9DB005B99}" type="datetimeFigureOut">
              <a:rPr lang="ru-RU" smtClean="0"/>
              <a:t>10.05.2024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8FAAB-AC03-48A7-BE56-B20CDAEA7837}" type="slidenum">
              <a:rPr lang="ru-RU" smtClean="0"/>
              <a:t>‹#›</a:t>
            </a:fld>
            <a:endParaRPr lang="ru-RU"/>
          </a:p>
        </p:txBody>
      </p:sp>
    </p:spTree>
    <p:extLst>
      <p:ext uri="{BB962C8B-B14F-4D97-AF65-F5344CB8AC3E}">
        <p14:creationId xmlns:p14="http://schemas.microsoft.com/office/powerpoint/2010/main" val="283768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285340"/>
            <a:ext cx="8707920" cy="6177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317500"/>
          </a:effectLst>
          <a:scene3d>
            <a:camera prst="orthographicFront"/>
            <a:lightRig rig="twoPt" dir="t">
              <a:rot lat="0" lon="0" rev="7200000"/>
            </a:lightRig>
          </a:scene3d>
          <a:sp3d>
            <a:bevelT w="25400" h="19050"/>
            <a:contourClr>
              <a:srgbClr val="FFFFFF"/>
            </a:contourClr>
          </a:sp3d>
        </p:spPr>
      </p:pic>
      <p:pic>
        <p:nvPicPr>
          <p:cNvPr id="7" name="Рисунок 6"/>
          <p:cNvPicPr/>
          <p:nvPr/>
        </p:nvPicPr>
        <p:blipFill rotWithShape="1">
          <a:blip r:embed="rId3"/>
          <a:srcRect l="84417" t="2449" r="700" b="32920"/>
          <a:stretch/>
        </p:blipFill>
        <p:spPr bwMode="auto">
          <a:xfrm>
            <a:off x="9267568" y="49427"/>
            <a:ext cx="2434281" cy="6450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80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41557" cy="3225114"/>
          </a:xfrm>
          <a:prstGeom prst="rect">
            <a:avLst/>
          </a:prstGeom>
          <a:effectLst>
            <a:softEdge rad="635000"/>
          </a:effectLst>
        </p:spPr>
      </p:pic>
      <p:sp>
        <p:nvSpPr>
          <p:cNvPr id="2" name="Прямоугольник 1"/>
          <p:cNvSpPr/>
          <p:nvPr/>
        </p:nvSpPr>
        <p:spPr>
          <a:xfrm>
            <a:off x="5276335" y="499578"/>
            <a:ext cx="6771504" cy="5262979"/>
          </a:xfrm>
          <a:prstGeom prst="rect">
            <a:avLst/>
          </a:prstGeom>
        </p:spPr>
        <p:txBody>
          <a:bodyPr wrap="square">
            <a:spAutoFit/>
          </a:bodyPr>
          <a:lstStyle/>
          <a:p>
            <a:pPr algn="ctr"/>
            <a:r>
              <a:rPr lang="ru-RU" sz="2800" b="1" i="0" dirty="0" smtClean="0">
                <a:solidFill>
                  <a:srgbClr val="1D1C2B"/>
                </a:solidFill>
                <a:effectLst/>
                <a:latin typeface="Complex" panose="00000400000000000000" pitchFamily="2" charset="0"/>
                <a:cs typeface="Complex" panose="00000400000000000000" pitchFamily="2" charset="0"/>
              </a:rPr>
              <a:t>8 </a:t>
            </a:r>
            <a:r>
              <a:rPr lang="ru-RU" sz="2800" b="1" i="0" dirty="0" err="1" smtClean="0">
                <a:solidFill>
                  <a:srgbClr val="1D1C2B"/>
                </a:solidFill>
                <a:effectLst/>
                <a:latin typeface="Complex" panose="00000400000000000000" pitchFamily="2" charset="0"/>
                <a:cs typeface="Complex" panose="00000400000000000000" pitchFamily="2" charset="0"/>
              </a:rPr>
              <a:t>травня</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Україна</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відзначає</a:t>
            </a:r>
            <a:r>
              <a:rPr lang="ru-RU" sz="2800" b="1" i="0" dirty="0" smtClean="0">
                <a:solidFill>
                  <a:srgbClr val="1D1C2B"/>
                </a:solidFill>
                <a:effectLst/>
                <a:latin typeface="Complex" panose="00000400000000000000" pitchFamily="2" charset="0"/>
                <a:cs typeface="Complex" panose="00000400000000000000" pitchFamily="2" charset="0"/>
              </a:rPr>
              <a:t> День </a:t>
            </a:r>
            <a:r>
              <a:rPr lang="ru-RU" sz="2800" b="1" i="0" dirty="0" err="1" smtClean="0">
                <a:solidFill>
                  <a:srgbClr val="1D1C2B"/>
                </a:solidFill>
                <a:effectLst/>
                <a:latin typeface="Complex" panose="00000400000000000000" pitchFamily="2" charset="0"/>
                <a:cs typeface="Complex" panose="00000400000000000000" pitchFamily="2" charset="0"/>
              </a:rPr>
              <a:t>пам’яті</a:t>
            </a:r>
            <a:r>
              <a:rPr lang="ru-RU" sz="2800" b="1" i="0" dirty="0" smtClean="0">
                <a:solidFill>
                  <a:srgbClr val="1D1C2B"/>
                </a:solidFill>
                <a:effectLst/>
                <a:latin typeface="Complex" panose="00000400000000000000" pitchFamily="2" charset="0"/>
                <a:cs typeface="Complex" panose="00000400000000000000" pitchFamily="2" charset="0"/>
              </a:rPr>
              <a:t> та перемоги, </a:t>
            </a:r>
            <a:r>
              <a:rPr lang="ru-RU" sz="2800" b="1" i="0" dirty="0" err="1" smtClean="0">
                <a:solidFill>
                  <a:srgbClr val="1D1C2B"/>
                </a:solidFill>
                <a:effectLst/>
                <a:latin typeface="Complex" panose="00000400000000000000" pitchFamily="2" charset="0"/>
                <a:cs typeface="Complex" panose="00000400000000000000" pitchFamily="2" charset="0"/>
              </a:rPr>
              <a:t>встановлений</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минулого</a:t>
            </a:r>
            <a:r>
              <a:rPr lang="ru-RU" sz="2800" b="1" i="0" dirty="0" smtClean="0">
                <a:solidFill>
                  <a:srgbClr val="1D1C2B"/>
                </a:solidFill>
                <a:effectLst/>
                <a:latin typeface="Complex" panose="00000400000000000000" pitchFamily="2" charset="0"/>
                <a:cs typeface="Complex" panose="00000400000000000000" pitchFamily="2" charset="0"/>
              </a:rPr>
              <a:t> року Законом «Про День </a:t>
            </a:r>
            <a:r>
              <a:rPr lang="ru-RU" sz="2800" b="1" i="0" dirty="0" err="1" smtClean="0">
                <a:solidFill>
                  <a:srgbClr val="1D1C2B"/>
                </a:solidFill>
                <a:effectLst/>
                <a:latin typeface="Complex" panose="00000400000000000000" pitchFamily="2" charset="0"/>
                <a:cs typeface="Complex" panose="00000400000000000000" pitchFamily="2" charset="0"/>
              </a:rPr>
              <a:t>пам’яті</a:t>
            </a:r>
            <a:r>
              <a:rPr lang="ru-RU" sz="2800" b="1" i="0" dirty="0" smtClean="0">
                <a:solidFill>
                  <a:srgbClr val="1D1C2B"/>
                </a:solidFill>
                <a:effectLst/>
                <a:latin typeface="Complex" panose="00000400000000000000" pitchFamily="2" charset="0"/>
                <a:cs typeface="Complex" panose="00000400000000000000" pitchFamily="2" charset="0"/>
              </a:rPr>
              <a:t> та перемоги над нацизмом у </a:t>
            </a:r>
            <a:r>
              <a:rPr lang="ru-RU" sz="2800" b="1" i="0" dirty="0" err="1" smtClean="0">
                <a:solidFill>
                  <a:srgbClr val="1D1C2B"/>
                </a:solidFill>
                <a:effectLst/>
                <a:latin typeface="Complex" panose="00000400000000000000" pitchFamily="2" charset="0"/>
                <a:cs typeface="Complex" panose="00000400000000000000" pitchFamily="2" charset="0"/>
              </a:rPr>
              <a:t>Другій</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світовій</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війні</a:t>
            </a:r>
            <a:r>
              <a:rPr lang="ru-RU" sz="2800" b="1" i="0" dirty="0" smtClean="0">
                <a:solidFill>
                  <a:srgbClr val="1D1C2B"/>
                </a:solidFill>
                <a:effectLst/>
                <a:latin typeface="Complex" panose="00000400000000000000" pitchFamily="2" charset="0"/>
                <a:cs typeface="Complex" panose="00000400000000000000" pitchFamily="2" charset="0"/>
              </a:rPr>
              <a:t> 1939–1945 </a:t>
            </a:r>
            <a:r>
              <a:rPr lang="ru-RU" sz="2800" b="1" i="0" dirty="0" err="1" smtClean="0">
                <a:solidFill>
                  <a:srgbClr val="1D1C2B"/>
                </a:solidFill>
                <a:effectLst/>
                <a:latin typeface="Complex" panose="00000400000000000000" pitchFamily="2" charset="0"/>
                <a:cs typeface="Complex" panose="00000400000000000000" pitchFamily="2" charset="0"/>
              </a:rPr>
              <a:t>років</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Це</a:t>
            </a:r>
            <a:r>
              <a:rPr lang="ru-RU" sz="2800" b="1" i="0" dirty="0" smtClean="0">
                <a:solidFill>
                  <a:srgbClr val="1D1C2B"/>
                </a:solidFill>
                <a:effectLst/>
                <a:latin typeface="Complex" panose="00000400000000000000" pitchFamily="2" charset="0"/>
                <a:cs typeface="Complex" panose="00000400000000000000" pitchFamily="2" charset="0"/>
              </a:rPr>
              <a:t> – дата, коли ми разом </a:t>
            </a:r>
            <a:r>
              <a:rPr lang="ru-RU" sz="2800" b="1" i="0" dirty="0" err="1" smtClean="0">
                <a:solidFill>
                  <a:srgbClr val="1D1C2B"/>
                </a:solidFill>
                <a:effectLst/>
                <a:latin typeface="Complex" panose="00000400000000000000" pitchFamily="2" charset="0"/>
                <a:cs typeface="Complex" panose="00000400000000000000" pitchFamily="2" charset="0"/>
              </a:rPr>
              <a:t>із</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європейською</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спільнотою</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вшановуємо</a:t>
            </a:r>
            <a:r>
              <a:rPr lang="ru-RU" sz="2800" b="1" i="0" dirty="0" smtClean="0">
                <a:solidFill>
                  <a:srgbClr val="1D1C2B"/>
                </a:solidFill>
                <a:effectLst/>
                <a:latin typeface="Complex" panose="00000400000000000000" pitchFamily="2" charset="0"/>
                <a:cs typeface="Complex" panose="00000400000000000000" pitchFamily="2" charset="0"/>
              </a:rPr>
              <a:t> перемогу над нацизмом і </a:t>
            </a:r>
            <a:r>
              <a:rPr lang="ru-RU" sz="2800" b="1" i="0" dirty="0" err="1" smtClean="0">
                <a:solidFill>
                  <a:srgbClr val="1D1C2B"/>
                </a:solidFill>
                <a:effectLst/>
                <a:latin typeface="Complex" panose="00000400000000000000" pitchFamily="2" charset="0"/>
                <a:cs typeface="Complex" panose="00000400000000000000" pitchFamily="2" charset="0"/>
              </a:rPr>
              <a:t>памʼять</a:t>
            </a:r>
            <a:r>
              <a:rPr lang="ru-RU" sz="2800" b="1" i="0" dirty="0" smtClean="0">
                <a:solidFill>
                  <a:srgbClr val="1D1C2B"/>
                </a:solidFill>
                <a:effectLst/>
                <a:latin typeface="Complex" panose="00000400000000000000" pitchFamily="2" charset="0"/>
                <a:cs typeface="Complex" panose="00000400000000000000" pitchFamily="2" charset="0"/>
              </a:rPr>
              <a:t> про </a:t>
            </a:r>
            <a:r>
              <a:rPr lang="ru-RU" sz="2800" b="1" i="0" dirty="0" err="1" smtClean="0">
                <a:solidFill>
                  <a:srgbClr val="1D1C2B"/>
                </a:solidFill>
                <a:effectLst/>
                <a:latin typeface="Complex" panose="00000400000000000000" pitchFamily="2" charset="0"/>
                <a:cs typeface="Complex" panose="00000400000000000000" pitchFamily="2" charset="0"/>
              </a:rPr>
              <a:t>загиблих</a:t>
            </a:r>
            <a:r>
              <a:rPr lang="ru-RU" sz="2800" b="1" i="0" dirty="0" smtClean="0">
                <a:solidFill>
                  <a:srgbClr val="1D1C2B"/>
                </a:solidFill>
                <a:effectLst/>
                <a:latin typeface="Complex" panose="00000400000000000000" pitchFamily="2" charset="0"/>
                <a:cs typeface="Complex" panose="00000400000000000000" pitchFamily="2" charset="0"/>
              </a:rPr>
              <a:t> і </a:t>
            </a:r>
            <a:r>
              <a:rPr lang="ru-RU" sz="2800" b="1" i="0" dirty="0" err="1" smtClean="0">
                <a:solidFill>
                  <a:srgbClr val="1D1C2B"/>
                </a:solidFill>
                <a:effectLst/>
                <a:latin typeface="Complex" panose="00000400000000000000" pitchFamily="2" charset="0"/>
                <a:cs typeface="Complex" panose="00000400000000000000" pitchFamily="2" charset="0"/>
              </a:rPr>
              <a:t>всіх</a:t>
            </a:r>
            <a:r>
              <a:rPr lang="ru-RU" sz="2800" b="1" i="0" dirty="0" smtClean="0">
                <a:solidFill>
                  <a:srgbClr val="1D1C2B"/>
                </a:solidFill>
                <a:effectLst/>
                <a:latin typeface="Complex" panose="00000400000000000000" pitchFamily="2" charset="0"/>
                <a:cs typeface="Complex" panose="00000400000000000000" pitchFamily="2" charset="0"/>
              </a:rPr>
              <a:t> жертв </a:t>
            </a:r>
            <a:r>
              <a:rPr lang="ru-RU" sz="2800" b="1" i="0" dirty="0" err="1" smtClean="0">
                <a:solidFill>
                  <a:srgbClr val="1D1C2B"/>
                </a:solidFill>
                <a:effectLst/>
                <a:latin typeface="Complex" panose="00000400000000000000" pitchFamily="2" charset="0"/>
                <a:cs typeface="Complex" panose="00000400000000000000" pitchFamily="2" charset="0"/>
              </a:rPr>
              <a:t>Другої</a:t>
            </a:r>
            <a:r>
              <a:rPr lang="ru-RU" sz="2800" b="1" i="0" dirty="0" smtClean="0">
                <a:solidFill>
                  <a:srgbClr val="1D1C2B"/>
                </a:solidFill>
                <a:effectLst/>
                <a:latin typeface="Complex" panose="00000400000000000000" pitchFamily="2" charset="0"/>
                <a:cs typeface="Complex" panose="00000400000000000000" pitchFamily="2" charset="0"/>
              </a:rPr>
              <a:t> </a:t>
            </a:r>
            <a:r>
              <a:rPr lang="ru-RU" sz="2800" b="1" i="0" dirty="0" err="1" smtClean="0">
                <a:solidFill>
                  <a:srgbClr val="1D1C2B"/>
                </a:solidFill>
                <a:effectLst/>
                <a:latin typeface="Complex" panose="00000400000000000000" pitchFamily="2" charset="0"/>
                <a:cs typeface="Complex" panose="00000400000000000000" pitchFamily="2" charset="0"/>
              </a:rPr>
              <a:t>світової</a:t>
            </a:r>
            <a:r>
              <a:rPr lang="ru-RU" sz="2800" b="1" i="0" dirty="0" smtClean="0">
                <a:solidFill>
                  <a:srgbClr val="1D1C2B"/>
                </a:solidFill>
                <a:effectLst/>
                <a:latin typeface="Complex" panose="00000400000000000000" pitchFamily="2" charset="0"/>
                <a:cs typeface="Complex" panose="00000400000000000000" pitchFamily="2" charset="0"/>
              </a:rPr>
              <a:t>. </a:t>
            </a:r>
            <a:endParaRPr lang="ru-RU" sz="3200" b="1" dirty="0">
              <a:latin typeface="Mistral" panose="03090702030407020403" pitchFamily="66"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5114"/>
            <a:ext cx="5363261" cy="3148399"/>
          </a:xfrm>
          <a:prstGeom prst="rect">
            <a:avLst/>
          </a:prstGeom>
          <a:effectLst>
            <a:softEdge rad="635000"/>
          </a:effectLst>
        </p:spPr>
      </p:pic>
    </p:spTree>
    <p:extLst>
      <p:ext uri="{BB962C8B-B14F-4D97-AF65-F5344CB8AC3E}">
        <p14:creationId xmlns:p14="http://schemas.microsoft.com/office/powerpoint/2010/main" val="281012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5032193" y="1952367"/>
            <a:ext cx="6892077" cy="2792627"/>
          </a:xfrm>
        </p:spPr>
        <p:txBody>
          <a:bodyPr>
            <a:noAutofit/>
          </a:bodyPr>
          <a:lstStyle/>
          <a:p>
            <a:pPr algn="ctr"/>
            <a:r>
              <a:rPr lang="ru-RU" sz="2400" b="1" dirty="0" err="1">
                <a:latin typeface="Complex" panose="00000400000000000000" pitchFamily="2" charset="0"/>
                <a:cs typeface="Complex" panose="00000400000000000000" pitchFamily="2" charset="0"/>
              </a:rPr>
              <a:t>Україна</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вшановує</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пам’ять</a:t>
            </a:r>
            <a:r>
              <a:rPr lang="ru-RU" sz="2400" b="1" dirty="0">
                <a:latin typeface="Complex" panose="00000400000000000000" pitchFamily="2" charset="0"/>
                <a:cs typeface="Complex" panose="00000400000000000000" pitchFamily="2" charset="0"/>
              </a:rPr>
              <a:t> кожного, </a:t>
            </a:r>
            <a:r>
              <a:rPr lang="ru-RU" sz="2400" b="1" dirty="0" err="1">
                <a:latin typeface="Complex" panose="00000400000000000000" pitchFamily="2" charset="0"/>
                <a:cs typeface="Complex" panose="00000400000000000000" pitchFamily="2" charset="0"/>
              </a:rPr>
              <a:t>хто</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боровся</a:t>
            </a:r>
            <a:r>
              <a:rPr lang="ru-RU" sz="2400" b="1" dirty="0">
                <a:latin typeface="Complex" panose="00000400000000000000" pitchFamily="2" charset="0"/>
                <a:cs typeface="Complex" panose="00000400000000000000" pitchFamily="2" charset="0"/>
              </a:rPr>
              <a:t> з нацизмом, а </a:t>
            </a:r>
            <a:r>
              <a:rPr lang="ru-RU" sz="2400" b="1" dirty="0" err="1">
                <a:latin typeface="Complex" panose="00000400000000000000" pitchFamily="2" charset="0"/>
                <a:cs typeface="Complex" panose="00000400000000000000" pitchFamily="2" charset="0"/>
              </a:rPr>
              <a:t>також</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інших</a:t>
            </a:r>
            <a:r>
              <a:rPr lang="ru-RU" sz="2400" b="1" dirty="0">
                <a:latin typeface="Complex" panose="00000400000000000000" pitchFamily="2" charset="0"/>
                <a:cs typeface="Complex" panose="00000400000000000000" pitchFamily="2" charset="0"/>
              </a:rPr>
              <a:t> жертв </a:t>
            </a:r>
            <a:r>
              <a:rPr lang="ru-RU" sz="2400" b="1" dirty="0" err="1">
                <a:latin typeface="Complex" panose="00000400000000000000" pitchFamily="2" charset="0"/>
                <a:cs typeface="Complex" panose="00000400000000000000" pitchFamily="2" charset="0"/>
              </a:rPr>
              <a:t>війни</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Українці</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воювали</a:t>
            </a:r>
            <a:r>
              <a:rPr lang="ru-RU" sz="2400" b="1" dirty="0">
                <a:latin typeface="Complex" panose="00000400000000000000" pitchFamily="2" charset="0"/>
                <a:cs typeface="Complex" panose="00000400000000000000" pitchFamily="2" charset="0"/>
              </a:rPr>
              <a:t> на </a:t>
            </a:r>
            <a:r>
              <a:rPr lang="ru-RU" sz="2400" b="1" dirty="0" err="1">
                <a:latin typeface="Complex" panose="00000400000000000000" pitchFamily="2" charset="0"/>
                <a:cs typeface="Complex" panose="00000400000000000000" pitchFamily="2" charset="0"/>
              </a:rPr>
              <a:t>боці</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антигітлерівської</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коаліції</a:t>
            </a:r>
            <a:r>
              <a:rPr lang="ru-RU" sz="2400" b="1" dirty="0">
                <a:latin typeface="Complex" panose="00000400000000000000" pitchFamily="2" charset="0"/>
                <a:cs typeface="Complex" panose="00000400000000000000" pitchFamily="2" charset="0"/>
              </a:rPr>
              <a:t> і </a:t>
            </a:r>
            <a:r>
              <a:rPr lang="ru-RU" sz="2400" b="1" dirty="0" err="1">
                <a:latin typeface="Complex" panose="00000400000000000000" pitchFamily="2" charset="0"/>
                <a:cs typeface="Complex" panose="00000400000000000000" pitchFamily="2" charset="0"/>
              </a:rPr>
              <a:t>зробили</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значний</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внесок</a:t>
            </a:r>
            <a:r>
              <a:rPr lang="ru-RU" sz="2400" b="1" dirty="0">
                <a:latin typeface="Complex" panose="00000400000000000000" pitchFamily="2" charset="0"/>
                <a:cs typeface="Complex" panose="00000400000000000000" pitchFamily="2" charset="0"/>
              </a:rPr>
              <a:t> у перемогу над нацизмом та союзниками </a:t>
            </a:r>
            <a:r>
              <a:rPr lang="ru-RU" sz="2400" b="1" dirty="0" err="1">
                <a:latin typeface="Complex" panose="00000400000000000000" pitchFamily="2" charset="0"/>
                <a:cs typeface="Complex" panose="00000400000000000000" pitchFamily="2" charset="0"/>
              </a:rPr>
              <a:t>гітлерівської</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Німеччини</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Ціною</a:t>
            </a:r>
            <a:r>
              <a:rPr lang="ru-RU" sz="2400" b="1" dirty="0">
                <a:latin typeface="Complex" panose="00000400000000000000" pitchFamily="2" charset="0"/>
                <a:cs typeface="Complex" panose="00000400000000000000" pitchFamily="2" charset="0"/>
              </a:rPr>
              <a:t> стали </a:t>
            </a:r>
            <a:r>
              <a:rPr lang="ru-RU" sz="2400" b="1" dirty="0" err="1">
                <a:latin typeface="Complex" panose="00000400000000000000" pitchFamily="2" charset="0"/>
                <a:cs typeface="Complex" panose="00000400000000000000" pitchFamily="2" charset="0"/>
              </a:rPr>
              <a:t>надзвичайні</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втрати</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упродовж</a:t>
            </a:r>
            <a:r>
              <a:rPr lang="ru-RU" sz="2400" b="1" dirty="0">
                <a:latin typeface="Complex" panose="00000400000000000000" pitchFamily="2" charset="0"/>
                <a:cs typeface="Complex" panose="00000400000000000000" pitchFamily="2" charset="0"/>
              </a:rPr>
              <a:t> 1939–1945 </a:t>
            </a:r>
            <a:r>
              <a:rPr lang="ru-RU" sz="2400" b="1" dirty="0" err="1">
                <a:latin typeface="Complex" panose="00000400000000000000" pitchFamily="2" charset="0"/>
                <a:cs typeface="Complex" panose="00000400000000000000" pitchFamily="2" charset="0"/>
              </a:rPr>
              <a:t>років</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українців</a:t>
            </a:r>
            <a:r>
              <a:rPr lang="ru-RU" sz="2400" b="1" dirty="0">
                <a:latin typeface="Complex" panose="00000400000000000000" pitchFamily="2" charset="0"/>
                <a:cs typeface="Complex" panose="00000400000000000000" pitchFamily="2" charset="0"/>
              </a:rPr>
              <a:t> та </a:t>
            </a:r>
            <a:r>
              <a:rPr lang="ru-RU" sz="2400" b="1" dirty="0" err="1">
                <a:latin typeface="Complex" panose="00000400000000000000" pitchFamily="2" charset="0"/>
                <a:cs typeface="Complex" panose="00000400000000000000" pitchFamily="2" charset="0"/>
              </a:rPr>
              <a:t>представників</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інших</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національностей</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які</a:t>
            </a:r>
            <a:r>
              <a:rPr lang="ru-RU" sz="2400" b="1" dirty="0">
                <a:latin typeface="Complex" panose="00000400000000000000" pitchFamily="2" charset="0"/>
                <a:cs typeface="Complex" panose="00000400000000000000" pitchFamily="2" charset="0"/>
              </a:rPr>
              <a:t> проживали на </a:t>
            </a:r>
            <a:r>
              <a:rPr lang="ru-RU" sz="2400" b="1" dirty="0" err="1">
                <a:latin typeface="Complex" panose="00000400000000000000" pitchFamily="2" charset="0"/>
                <a:cs typeface="Complex" panose="00000400000000000000" pitchFamily="2" charset="0"/>
              </a:rPr>
              <a:t>нашій</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землі</a:t>
            </a:r>
            <a:r>
              <a:rPr lang="ru-RU" sz="2400" b="1" dirty="0">
                <a:latin typeface="Complex" panose="00000400000000000000" pitchFamily="2" charset="0"/>
                <a:cs typeface="Complex" panose="00000400000000000000" pitchFamily="2" charset="0"/>
              </a:rPr>
              <a:t>. Ми добре </a:t>
            </a:r>
            <a:r>
              <a:rPr lang="ru-RU" sz="2400" b="1" dirty="0" err="1">
                <a:latin typeface="Complex" panose="00000400000000000000" pitchFamily="2" charset="0"/>
                <a:cs typeface="Complex" panose="00000400000000000000" pitchFamily="2" charset="0"/>
              </a:rPr>
              <a:t>знаємо</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ціну</a:t>
            </a:r>
            <a:r>
              <a:rPr lang="ru-RU" sz="2400" b="1" dirty="0">
                <a:latin typeface="Complex" panose="00000400000000000000" pitchFamily="2" charset="0"/>
                <a:cs typeface="Complex" panose="00000400000000000000" pitchFamily="2" charset="0"/>
              </a:rPr>
              <a:t> </a:t>
            </a:r>
            <a:r>
              <a:rPr lang="ru-RU" sz="2400" b="1" dirty="0" err="1">
                <a:latin typeface="Complex" panose="00000400000000000000" pitchFamily="2" charset="0"/>
                <a:cs typeface="Complex" panose="00000400000000000000" pitchFamily="2" charset="0"/>
              </a:rPr>
              <a:t>війни</a:t>
            </a:r>
            <a:r>
              <a:rPr lang="ru-RU" sz="2400" b="1" dirty="0">
                <a:latin typeface="Complex" panose="00000400000000000000" pitchFamily="2" charset="0"/>
                <a:cs typeface="Complex" panose="00000400000000000000" pitchFamily="2" charset="0"/>
              </a:rPr>
              <a:t>, тому для нас головне – мир</a:t>
            </a:r>
            <a:r>
              <a:rPr lang="ru-RU" sz="2800" b="1" dirty="0">
                <a:latin typeface="Complex" panose="00000400000000000000" pitchFamily="2" charset="0"/>
                <a:cs typeface="Complex" panose="00000400000000000000" pitchFamily="2" charset="0"/>
              </a:rPr>
              <a:t>.</a:t>
            </a:r>
            <a:r>
              <a:rPr lang="ru-RU" sz="2800" b="1" dirty="0"/>
              <a:t> </a:t>
            </a: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282"/>
            <a:ext cx="4312155" cy="2434281"/>
          </a:xfrm>
          <a:prstGeom prst="rect">
            <a:avLst/>
          </a:prstGeom>
          <a:effectLst>
            <a:softEdge rad="317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38" y="1952367"/>
            <a:ext cx="4358743" cy="3388196"/>
          </a:xfrm>
          <a:prstGeom prst="rect">
            <a:avLst/>
          </a:prstGeom>
          <a:effectLst>
            <a:softEdge rad="317500"/>
          </a:effectLst>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3718"/>
            <a:ext cx="4120067" cy="2325844"/>
          </a:xfrm>
          <a:prstGeom prst="rect">
            <a:avLst/>
          </a:prstGeom>
          <a:effectLst>
            <a:softEdge rad="317500"/>
          </a:effectLst>
        </p:spPr>
      </p:pic>
    </p:spTree>
    <p:extLst>
      <p:ext uri="{BB962C8B-B14F-4D97-AF65-F5344CB8AC3E}">
        <p14:creationId xmlns:p14="http://schemas.microsoft.com/office/powerpoint/2010/main" val="37941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5704" y="0"/>
            <a:ext cx="6096000" cy="3970318"/>
          </a:xfrm>
          <a:prstGeom prst="rect">
            <a:avLst/>
          </a:prstGeom>
        </p:spPr>
        <p:txBody>
          <a:bodyPr>
            <a:spAutoFit/>
          </a:bodyPr>
          <a:lstStyle/>
          <a:p>
            <a:pPr algn="ctr"/>
            <a:r>
              <a:rPr lang="ru-RU" dirty="0">
                <a:latin typeface="Complex" panose="00000400000000000000" pitchFamily="2" charset="0"/>
                <a:cs typeface="Complex" panose="00000400000000000000" pitchFamily="2" charset="0"/>
              </a:rPr>
              <a:t>Символом Дня </a:t>
            </a:r>
            <a:r>
              <a:rPr lang="ru-RU" dirty="0" err="1">
                <a:latin typeface="Complex" panose="00000400000000000000" pitchFamily="2" charset="0"/>
                <a:cs typeface="Complex" panose="00000400000000000000" pitchFamily="2" charset="0"/>
              </a:rPr>
              <a:t>пам’яті</a:t>
            </a:r>
            <a:r>
              <a:rPr lang="ru-RU" dirty="0">
                <a:latin typeface="Complex" panose="00000400000000000000" pitchFamily="2" charset="0"/>
                <a:cs typeface="Complex" panose="00000400000000000000" pitchFamily="2" charset="0"/>
              </a:rPr>
              <a:t> жертв </a:t>
            </a:r>
            <a:r>
              <a:rPr lang="ru-RU" dirty="0" err="1">
                <a:latin typeface="Complex" panose="00000400000000000000" pitchFamily="2" charset="0"/>
                <a:cs typeface="Complex" panose="00000400000000000000" pitchFamily="2" charset="0"/>
              </a:rPr>
              <a:t>війни</a:t>
            </a:r>
            <a:r>
              <a:rPr lang="ru-RU" dirty="0">
                <a:latin typeface="Complex" panose="00000400000000000000" pitchFamily="2" charset="0"/>
                <a:cs typeface="Complex" panose="00000400000000000000" pitchFamily="2" charset="0"/>
              </a:rPr>
              <a:t> є </a:t>
            </a:r>
            <a:r>
              <a:rPr lang="ru-RU" dirty="0" err="1">
                <a:latin typeface="Complex" panose="00000400000000000000" pitchFamily="2" charset="0"/>
                <a:cs typeface="Complex" panose="00000400000000000000" pitchFamily="2" charset="0"/>
              </a:rPr>
              <a:t>червоний</a:t>
            </a:r>
            <a:r>
              <a:rPr lang="ru-RU" dirty="0">
                <a:latin typeface="Complex" panose="00000400000000000000" pitchFamily="2" charset="0"/>
                <a:cs typeface="Complex" panose="00000400000000000000" pitchFamily="2" charset="0"/>
              </a:rPr>
              <a:t> мак. </a:t>
            </a:r>
            <a:r>
              <a:rPr lang="ru-RU" dirty="0" err="1">
                <a:latin typeface="Complex" panose="00000400000000000000" pitchFamily="2" charset="0"/>
                <a:cs typeface="Complex" panose="00000400000000000000" pitchFamily="2" charset="0"/>
              </a:rPr>
              <a:t>Квітка</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символізує</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кривавий</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слід</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від</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пострілу</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Відповідно</a:t>
            </a:r>
            <a:r>
              <a:rPr lang="ru-RU" dirty="0">
                <a:latin typeface="Complex" panose="00000400000000000000" pitchFamily="2" charset="0"/>
                <a:cs typeface="Complex" panose="00000400000000000000" pitchFamily="2" charset="0"/>
              </a:rPr>
              <a:t> до закону, </a:t>
            </a:r>
            <a:r>
              <a:rPr lang="ru-RU" dirty="0" err="1">
                <a:latin typeface="Complex" panose="00000400000000000000" pitchFamily="2" charset="0"/>
                <a:cs typeface="Complex" panose="00000400000000000000" pitchFamily="2" charset="0"/>
              </a:rPr>
              <a:t>обов’язком</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держави</a:t>
            </a:r>
            <a:r>
              <a:rPr lang="ru-RU" dirty="0">
                <a:latin typeface="Complex" panose="00000400000000000000" pitchFamily="2" charset="0"/>
                <a:cs typeface="Complex" panose="00000400000000000000" pitchFamily="2" charset="0"/>
              </a:rPr>
              <a:t> та </a:t>
            </a:r>
            <a:r>
              <a:rPr lang="ru-RU" dirty="0" err="1">
                <a:latin typeface="Complex" panose="00000400000000000000" pitchFamily="2" charset="0"/>
                <a:cs typeface="Complex" panose="00000400000000000000" pitchFamily="2" charset="0"/>
              </a:rPr>
              <a:t>громадян</a:t>
            </a:r>
            <a:r>
              <a:rPr lang="ru-RU" dirty="0">
                <a:latin typeface="Complex" panose="00000400000000000000" pitchFamily="2" charset="0"/>
                <a:cs typeface="Complex" panose="00000400000000000000" pitchFamily="2" charset="0"/>
              </a:rPr>
              <a:t> є </a:t>
            </a:r>
            <a:r>
              <a:rPr lang="ru-RU" dirty="0" err="1">
                <a:latin typeface="Complex" panose="00000400000000000000" pitchFamily="2" charset="0"/>
                <a:cs typeface="Complex" panose="00000400000000000000" pitchFamily="2" charset="0"/>
              </a:rPr>
              <a:t>шанобливе</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ставлення</a:t>
            </a:r>
            <a:r>
              <a:rPr lang="ru-RU" dirty="0">
                <a:latin typeface="Complex" panose="00000400000000000000" pitchFamily="2" charset="0"/>
                <a:cs typeface="Complex" panose="00000400000000000000" pitchFamily="2" charset="0"/>
              </a:rPr>
              <a:t> до </a:t>
            </a:r>
            <a:r>
              <a:rPr lang="ru-RU" dirty="0" err="1">
                <a:latin typeface="Complex" panose="00000400000000000000" pitchFamily="2" charset="0"/>
                <a:cs typeface="Complex" panose="00000400000000000000" pitchFamily="2" charset="0"/>
              </a:rPr>
              <a:t>пам’яті</a:t>
            </a:r>
            <a:r>
              <a:rPr lang="ru-RU" dirty="0">
                <a:latin typeface="Complex" panose="00000400000000000000" pitchFamily="2" charset="0"/>
                <a:cs typeface="Complex" panose="00000400000000000000" pitchFamily="2" charset="0"/>
              </a:rPr>
              <a:t> про перемогу над нацизмом, про </a:t>
            </a:r>
            <a:r>
              <a:rPr lang="ru-RU" dirty="0" err="1">
                <a:latin typeface="Complex" panose="00000400000000000000" pitchFamily="2" charset="0"/>
                <a:cs typeface="Complex" panose="00000400000000000000" pitchFamily="2" charset="0"/>
              </a:rPr>
              <a:t>ветеранів</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війни</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українського</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визвольного</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руху</a:t>
            </a:r>
            <a:r>
              <a:rPr lang="ru-RU" dirty="0">
                <a:latin typeface="Complex" panose="00000400000000000000" pitchFamily="2" charset="0"/>
                <a:cs typeface="Complex" panose="00000400000000000000" pitchFamily="2" charset="0"/>
              </a:rPr>
              <a:t> та жертв нацизму. У </a:t>
            </a:r>
            <a:r>
              <a:rPr lang="ru-RU" dirty="0" err="1">
                <a:latin typeface="Complex" panose="00000400000000000000" pitchFamily="2" charset="0"/>
                <a:cs typeface="Complex" panose="00000400000000000000" pitchFamily="2" charset="0"/>
              </a:rPr>
              <a:t>сьогоднішніх</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умовах</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агресії</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Росії</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проти</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українського</a:t>
            </a:r>
            <a:r>
              <a:rPr lang="ru-RU" dirty="0">
                <a:latin typeface="Complex" panose="00000400000000000000" pitchFamily="2" charset="0"/>
                <a:cs typeface="Complex" panose="00000400000000000000" pitchFamily="2" charset="0"/>
              </a:rPr>
              <a:t> народу 8 та 9 </a:t>
            </a:r>
            <a:r>
              <a:rPr lang="ru-RU" dirty="0" err="1">
                <a:latin typeface="Complex" panose="00000400000000000000" pitchFamily="2" charset="0"/>
                <a:cs typeface="Complex" panose="00000400000000000000" pitchFamily="2" charset="0"/>
              </a:rPr>
              <a:t>травня</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мають</a:t>
            </a:r>
            <a:r>
              <a:rPr lang="ru-RU" dirty="0">
                <a:latin typeface="Complex" panose="00000400000000000000" pitchFamily="2" charset="0"/>
                <a:cs typeface="Complex" panose="00000400000000000000" pitchFamily="2" charset="0"/>
              </a:rPr>
              <a:t> бути </a:t>
            </a:r>
            <a:r>
              <a:rPr lang="ru-RU" dirty="0" err="1">
                <a:latin typeface="Complex" panose="00000400000000000000" pitchFamily="2" charset="0"/>
                <a:cs typeface="Complex" panose="00000400000000000000" pitchFamily="2" charset="0"/>
              </a:rPr>
              <a:t>нагадуванням</a:t>
            </a:r>
            <a:r>
              <a:rPr lang="ru-RU" dirty="0">
                <a:latin typeface="Complex" panose="00000400000000000000" pitchFamily="2" charset="0"/>
                <a:cs typeface="Complex" panose="00000400000000000000" pitchFamily="2" charset="0"/>
              </a:rPr>
              <a:t> про </a:t>
            </a:r>
            <a:r>
              <a:rPr lang="ru-RU" dirty="0" err="1">
                <a:latin typeface="Complex" panose="00000400000000000000" pitchFamily="2" charset="0"/>
                <a:cs typeface="Complex" panose="00000400000000000000" pitchFamily="2" charset="0"/>
              </a:rPr>
              <a:t>страшну</a:t>
            </a:r>
            <a:r>
              <a:rPr lang="ru-RU" dirty="0">
                <a:latin typeface="Complex" panose="00000400000000000000" pitchFamily="2" charset="0"/>
                <a:cs typeface="Complex" panose="00000400000000000000" pitchFamily="2" charset="0"/>
              </a:rPr>
              <a:t> катастрофу та </a:t>
            </a:r>
            <a:r>
              <a:rPr lang="ru-RU" dirty="0" err="1">
                <a:latin typeface="Complex" panose="00000400000000000000" pitchFamily="2" charset="0"/>
                <a:cs typeface="Complex" panose="00000400000000000000" pitchFamily="2" charset="0"/>
              </a:rPr>
              <a:t>застереження</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що</a:t>
            </a:r>
            <a:r>
              <a:rPr lang="ru-RU" dirty="0">
                <a:latin typeface="Complex" panose="00000400000000000000" pitchFamily="2" charset="0"/>
                <a:cs typeface="Complex" panose="00000400000000000000" pitchFamily="2" charset="0"/>
              </a:rPr>
              <a:t> не </a:t>
            </a:r>
            <a:r>
              <a:rPr lang="ru-RU" dirty="0" err="1">
                <a:latin typeface="Complex" panose="00000400000000000000" pitchFamily="2" charset="0"/>
                <a:cs typeface="Complex" panose="00000400000000000000" pitchFamily="2" charset="0"/>
              </a:rPr>
              <a:t>можна</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вирішувати</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складні</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міжнародні</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проблеми</a:t>
            </a:r>
            <a:r>
              <a:rPr lang="ru-RU" dirty="0">
                <a:latin typeface="Complex" panose="00000400000000000000" pitchFamily="2" charset="0"/>
                <a:cs typeface="Complex" panose="00000400000000000000" pitchFamily="2" charset="0"/>
              </a:rPr>
              <a:t> </a:t>
            </a:r>
            <a:r>
              <a:rPr lang="ru-RU" dirty="0" err="1">
                <a:latin typeface="Complex" panose="00000400000000000000" pitchFamily="2" charset="0"/>
                <a:cs typeface="Complex" panose="00000400000000000000" pitchFamily="2" charset="0"/>
              </a:rPr>
              <a:t>збройним</a:t>
            </a:r>
            <a:r>
              <a:rPr lang="ru-RU" dirty="0">
                <a:latin typeface="Complex" panose="00000400000000000000" pitchFamily="2" charset="0"/>
                <a:cs typeface="Complex" panose="00000400000000000000" pitchFamily="2" charset="0"/>
              </a:rPr>
              <a:t> шляхом.</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 y="134525"/>
            <a:ext cx="3320192" cy="3320192"/>
          </a:xfrm>
          <a:prstGeom prst="rect">
            <a:avLst/>
          </a:prstGeom>
          <a:effectLst>
            <a:softEdge rad="317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5261" y="3454717"/>
            <a:ext cx="4044951" cy="3033713"/>
          </a:xfrm>
          <a:prstGeom prst="rect">
            <a:avLst/>
          </a:prstGeom>
          <a:effectLst>
            <a:softEdge rad="31750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924" y="131668"/>
            <a:ext cx="3416204" cy="3416204"/>
          </a:xfrm>
          <a:prstGeom prst="rect">
            <a:avLst/>
          </a:prstGeom>
          <a:effectLst>
            <a:softEdge rad="317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44" y="3920789"/>
            <a:ext cx="4458319" cy="2617170"/>
          </a:xfrm>
          <a:prstGeom prst="rect">
            <a:avLst/>
          </a:prstGeom>
          <a:effectLst>
            <a:softEdge rad="317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718" y="3547872"/>
            <a:ext cx="4044951" cy="3033713"/>
          </a:xfrm>
          <a:prstGeom prst="rect">
            <a:avLst/>
          </a:prstGeom>
          <a:effectLst>
            <a:softEdge rad="317500"/>
          </a:effectLst>
        </p:spPr>
      </p:pic>
    </p:spTree>
    <p:extLst>
      <p:ext uri="{BB962C8B-B14F-4D97-AF65-F5344CB8AC3E}">
        <p14:creationId xmlns:p14="http://schemas.microsoft.com/office/powerpoint/2010/main" val="41583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46248" y="636955"/>
            <a:ext cx="6096000" cy="1569660"/>
          </a:xfrm>
          <a:prstGeom prst="rect">
            <a:avLst/>
          </a:prstGeom>
        </p:spPr>
        <p:txBody>
          <a:bodyPr>
            <a:spAutoFit/>
          </a:bodyPr>
          <a:lstStyle/>
          <a:p>
            <a:pPr algn="ctr"/>
            <a:r>
              <a:rPr lang="ru-RU" sz="2400" dirty="0">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Вічна</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шана</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всім</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хто</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протистояв</a:t>
            </a:r>
            <a:r>
              <a:rPr lang="ru-RU" sz="2400" b="1" dirty="0">
                <a:solidFill>
                  <a:schemeClr val="tx1">
                    <a:lumMod val="95000"/>
                    <a:lumOff val="5000"/>
                  </a:schemeClr>
                </a:solidFill>
                <a:latin typeface="Complex" panose="00000400000000000000" pitchFamily="2" charset="0"/>
                <a:cs typeface="Complex" panose="00000400000000000000" pitchFamily="2" charset="0"/>
              </a:rPr>
              <a:t> нацизму! </a:t>
            </a:r>
            <a:r>
              <a:rPr lang="ru-RU" sz="2400" b="1" dirty="0" err="1">
                <a:solidFill>
                  <a:schemeClr val="tx1">
                    <a:lumMod val="95000"/>
                    <a:lumOff val="5000"/>
                  </a:schemeClr>
                </a:solidFill>
                <a:latin typeface="Complex" panose="00000400000000000000" pitchFamily="2" charset="0"/>
                <a:cs typeface="Complex" panose="00000400000000000000" pitchFamily="2" charset="0"/>
              </a:rPr>
              <a:t>Вічна</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пам’ять</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усім</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загиблим</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під</a:t>
            </a:r>
            <a:r>
              <a:rPr lang="ru-RU" sz="2400" b="1" dirty="0">
                <a:solidFill>
                  <a:schemeClr val="tx1">
                    <a:lumMod val="95000"/>
                    <a:lumOff val="5000"/>
                  </a:schemeClr>
                </a:solidFill>
                <a:latin typeface="Complex" panose="00000400000000000000" pitchFamily="2" charset="0"/>
                <a:cs typeface="Complex" panose="00000400000000000000" pitchFamily="2" charset="0"/>
              </a:rPr>
              <a:t> час </a:t>
            </a:r>
            <a:r>
              <a:rPr lang="ru-RU" sz="2400" b="1" dirty="0" err="1">
                <a:solidFill>
                  <a:schemeClr val="tx1">
                    <a:lumMod val="95000"/>
                    <a:lumOff val="5000"/>
                  </a:schemeClr>
                </a:solidFill>
                <a:latin typeface="Complex" panose="00000400000000000000" pitchFamily="2" charset="0"/>
                <a:cs typeface="Complex" panose="00000400000000000000" pitchFamily="2" charset="0"/>
              </a:rPr>
              <a:t>Другої</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світової</a:t>
            </a:r>
            <a:r>
              <a:rPr lang="ru-RU" sz="2400" b="1" dirty="0">
                <a:solidFill>
                  <a:schemeClr val="tx1">
                    <a:lumMod val="95000"/>
                    <a:lumOff val="5000"/>
                  </a:schemeClr>
                </a:solidFill>
                <a:latin typeface="Complex" panose="00000400000000000000" pitchFamily="2" charset="0"/>
                <a:cs typeface="Complex" panose="00000400000000000000" pitchFamily="2" charset="0"/>
              </a:rPr>
              <a:t> </a:t>
            </a:r>
            <a:r>
              <a:rPr lang="ru-RU" sz="2400" b="1" dirty="0" err="1">
                <a:solidFill>
                  <a:schemeClr val="tx1">
                    <a:lumMod val="95000"/>
                    <a:lumOff val="5000"/>
                  </a:schemeClr>
                </a:solidFill>
                <a:latin typeface="Complex" panose="00000400000000000000" pitchFamily="2" charset="0"/>
                <a:cs typeface="Complex" panose="00000400000000000000" pitchFamily="2" charset="0"/>
              </a:rPr>
              <a:t>війни</a:t>
            </a:r>
            <a:r>
              <a:rPr lang="ru-RU" b="1" dirty="0">
                <a:solidFill>
                  <a:schemeClr val="tx1">
                    <a:lumMod val="95000"/>
                    <a:lumOff val="5000"/>
                  </a:schemeClr>
                </a:solidFill>
                <a:latin typeface="Ubuntu-Regular"/>
              </a:rPr>
              <a:t>. </a:t>
            </a:r>
            <a:endParaRPr lang="ru-RU" b="1" dirty="0">
              <a:solidFill>
                <a:schemeClr val="tx1">
                  <a:lumMod val="95000"/>
                  <a:lumOff val="5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87" y="2087717"/>
            <a:ext cx="9116373" cy="4660746"/>
          </a:xfrm>
          <a:prstGeom prst="rect">
            <a:avLst/>
          </a:prstGeom>
          <a:effectLst>
            <a:softEdge rad="317500"/>
          </a:effectLst>
        </p:spPr>
      </p:pic>
    </p:spTree>
    <p:extLst>
      <p:ext uri="{BB962C8B-B14F-4D97-AF65-F5344CB8AC3E}">
        <p14:creationId xmlns:p14="http://schemas.microsoft.com/office/powerpoint/2010/main" val="415566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195</Words>
  <Application>Microsoft Office PowerPoint</Application>
  <PresentationFormat>Широкоэкранный</PresentationFormat>
  <Paragraphs>4</Paragraphs>
  <Slides>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vt:i4>
      </vt:variant>
    </vt:vector>
  </HeadingPairs>
  <TitlesOfParts>
    <vt:vector size="12" baseType="lpstr">
      <vt:lpstr>Arial</vt:lpstr>
      <vt:lpstr>Calibri</vt:lpstr>
      <vt:lpstr>Calibri Light</vt:lpstr>
      <vt:lpstr>Complex</vt:lpstr>
      <vt:lpstr>Mistral</vt:lpstr>
      <vt:lpstr>Ubuntu-Regular</vt:lpstr>
      <vt:lpstr>Тема Office</vt:lpstr>
      <vt:lpstr>Презентация PowerPoint</vt:lpstr>
      <vt:lpstr>Презентация PowerPoint</vt:lpstr>
      <vt:lpstr>Україна вшановує пам’ять кожного, хто боровся з нацизмом, а також інших жертв війни. Українці воювали на боці антигітлерівської коаліції і зробили значний внесок у перемогу над нацизмом та союзниками гітлерівської Німеччини. Ціною стали надзвичайні втрати упродовж 1939–1945 років українців та представників інших національностей, які проживали на нашій землі. Ми добре знаємо ціну війни, тому для нас головне – мир. </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cp:revision>
  <dcterms:created xsi:type="dcterms:W3CDTF">2024-05-10T09:01:43Z</dcterms:created>
  <dcterms:modified xsi:type="dcterms:W3CDTF">2024-05-10T14:53:05Z</dcterms:modified>
</cp:coreProperties>
</file>