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8" r:id="rId2"/>
    <p:sldId id="269" r:id="rId3"/>
    <p:sldId id="257" r:id="rId4"/>
    <p:sldId id="258" r:id="rId5"/>
    <p:sldId id="259" r:id="rId6"/>
    <p:sldId id="260" r:id="rId7"/>
    <p:sldId id="262" r:id="rId8"/>
    <p:sldId id="263" r:id="rId9"/>
    <p:sldId id="264" r:id="rId10"/>
    <p:sldId id="265" r:id="rId11"/>
    <p:sldId id="266" r:id="rId12"/>
    <p:sldId id="267" r:id="rId13"/>
  </p:sldIdLst>
  <p:sldSz cx="18288000" cy="10287000"/>
  <p:notesSz cx="6858000" cy="9144000"/>
  <p:embeddedFontLst>
    <p:embeddedFont>
      <p:font typeface="Open Sans Bold" panose="020B0604020202020204" charset="0"/>
      <p:regular r:id="rId14"/>
    </p:embeddedFont>
    <p:embeddedFont>
      <p:font typeface="Open Sans Bold Italics" panose="020B0604020202020204" charset="0"/>
      <p:regular r:id="rId15"/>
    </p:embeddedFont>
    <p:embeddedFont>
      <p:font typeface="Calibri" panose="020F0502020204030204" pitchFamily="34"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5" d="100"/>
          <a:sy n="35" d="100"/>
        </p:scale>
        <p:origin x="663"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296593347419015/user/100018973597830/" TargetMode="Externa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hyperlink" Target="https://www.facebook.com/100018973597830/videos/2404888943026875?idorvanity=296593347419015"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184309" y="0"/>
            <a:ext cx="18472309" cy="10287000"/>
          </a:xfrm>
          <a:custGeom>
            <a:avLst/>
            <a:gdLst/>
            <a:ahLst/>
            <a:cxnLst/>
            <a:rect l="l" t="t" r="r" b="b"/>
            <a:pathLst>
              <a:path w="18472309" h="10287000">
                <a:moveTo>
                  <a:pt x="0" y="0"/>
                </a:moveTo>
                <a:lnTo>
                  <a:pt x="18472309" y="0"/>
                </a:lnTo>
                <a:lnTo>
                  <a:pt x="18472309" y="10287000"/>
                </a:lnTo>
                <a:lnTo>
                  <a:pt x="0" y="10287000"/>
                </a:lnTo>
                <a:lnTo>
                  <a:pt x="0" y="0"/>
                </a:lnTo>
                <a:close/>
              </a:path>
            </a:pathLst>
          </a:custGeom>
          <a:blipFill>
            <a:blip r:embed="rId3"/>
            <a:stretch>
              <a:fillRect t="-15542" b="-15542"/>
            </a:stretch>
          </a:blipFill>
        </p:spPr>
      </p:sp>
      <p:sp>
        <p:nvSpPr>
          <p:cNvPr id="4" name="TextBox 4"/>
          <p:cNvSpPr txBox="1"/>
          <p:nvPr/>
        </p:nvSpPr>
        <p:spPr>
          <a:xfrm>
            <a:off x="2723829" y="-352433"/>
            <a:ext cx="11994104" cy="5495933"/>
          </a:xfrm>
          <a:prstGeom prst="rect">
            <a:avLst/>
          </a:prstGeom>
        </p:spPr>
        <p:txBody>
          <a:bodyPr lIns="0" tIns="0" rIns="0" bIns="0" rtlCol="0" anchor="t">
            <a:spAutoFit/>
          </a:bodyPr>
          <a:lstStyle/>
          <a:p>
            <a:pPr algn="ctr">
              <a:lnSpc>
                <a:spcPts val="14699"/>
              </a:lnSpc>
            </a:pPr>
            <a:r>
              <a:rPr lang="en-US" sz="10499" dirty="0">
                <a:solidFill>
                  <a:srgbClr val="FF3131"/>
                </a:solidFill>
                <a:latin typeface="Open Sans Bold Italics"/>
              </a:rPr>
              <a:t>УРОК МУЖНОСТІ “ГЕРОЇ </a:t>
            </a:r>
          </a:p>
          <a:p>
            <a:pPr algn="ctr">
              <a:lnSpc>
                <a:spcPts val="14699"/>
              </a:lnSpc>
            </a:pPr>
            <a:r>
              <a:rPr lang="en-US" sz="10499" dirty="0">
                <a:solidFill>
                  <a:srgbClr val="FF3131"/>
                </a:solidFill>
                <a:latin typeface="Open Sans Bold Italics"/>
              </a:rPr>
              <a:t>РІДНОГО КРАЮ”</a:t>
            </a:r>
          </a:p>
        </p:txBody>
      </p:sp>
    </p:spTree>
    <p:extLst>
      <p:ext uri="{BB962C8B-B14F-4D97-AF65-F5344CB8AC3E}">
        <p14:creationId xmlns:p14="http://schemas.microsoft.com/office/powerpoint/2010/main" val="3956307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6890413" y="3754971"/>
            <a:ext cx="11397587" cy="6532029"/>
          </a:xfrm>
          <a:custGeom>
            <a:avLst/>
            <a:gdLst/>
            <a:ahLst/>
            <a:cxnLst/>
            <a:rect l="l" t="t" r="r" b="b"/>
            <a:pathLst>
              <a:path w="11397587" h="6532029">
                <a:moveTo>
                  <a:pt x="0" y="0"/>
                </a:moveTo>
                <a:lnTo>
                  <a:pt x="11397587" y="0"/>
                </a:lnTo>
                <a:lnTo>
                  <a:pt x="11397587" y="6532029"/>
                </a:lnTo>
                <a:lnTo>
                  <a:pt x="0" y="6532029"/>
                </a:lnTo>
                <a:lnTo>
                  <a:pt x="0" y="0"/>
                </a:lnTo>
                <a:close/>
              </a:path>
            </a:pathLst>
          </a:custGeom>
          <a:blipFill>
            <a:blip r:embed="rId3"/>
            <a:stretch>
              <a:fillRect r="-16613"/>
            </a:stretch>
          </a:blipFill>
        </p:spPr>
      </p:sp>
      <p:sp>
        <p:nvSpPr>
          <p:cNvPr id="4" name="Freeform 4"/>
          <p:cNvSpPr/>
          <p:nvPr/>
        </p:nvSpPr>
        <p:spPr>
          <a:xfrm>
            <a:off x="0" y="0"/>
            <a:ext cx="11771026" cy="10287000"/>
          </a:xfrm>
          <a:custGeom>
            <a:avLst/>
            <a:gdLst/>
            <a:ahLst/>
            <a:cxnLst/>
            <a:rect l="l" t="t" r="r" b="b"/>
            <a:pathLst>
              <a:path w="11771026" h="10287000">
                <a:moveTo>
                  <a:pt x="0" y="0"/>
                </a:moveTo>
                <a:lnTo>
                  <a:pt x="11771026" y="0"/>
                </a:lnTo>
                <a:lnTo>
                  <a:pt x="11771026" y="10287000"/>
                </a:lnTo>
                <a:lnTo>
                  <a:pt x="0" y="10287000"/>
                </a:lnTo>
                <a:lnTo>
                  <a:pt x="0" y="0"/>
                </a:lnTo>
                <a:close/>
              </a:path>
            </a:pathLst>
          </a:custGeom>
          <a:blipFill>
            <a:blip r:embed="rId4"/>
            <a:stretch>
              <a:fillRect/>
            </a:stretch>
          </a:blipFill>
        </p:spPr>
      </p:sp>
      <p:sp>
        <p:nvSpPr>
          <p:cNvPr id="5" name="Freeform 5"/>
          <p:cNvSpPr/>
          <p:nvPr/>
        </p:nvSpPr>
        <p:spPr>
          <a:xfrm>
            <a:off x="11837197" y="0"/>
            <a:ext cx="6450803" cy="3999553"/>
          </a:xfrm>
          <a:custGeom>
            <a:avLst/>
            <a:gdLst/>
            <a:ahLst/>
            <a:cxnLst/>
            <a:rect l="l" t="t" r="r" b="b"/>
            <a:pathLst>
              <a:path w="6450803" h="3999553">
                <a:moveTo>
                  <a:pt x="0" y="0"/>
                </a:moveTo>
                <a:lnTo>
                  <a:pt x="6450803" y="0"/>
                </a:lnTo>
                <a:lnTo>
                  <a:pt x="6450803" y="3999553"/>
                </a:lnTo>
                <a:lnTo>
                  <a:pt x="0" y="3999553"/>
                </a:lnTo>
                <a:lnTo>
                  <a:pt x="0" y="0"/>
                </a:lnTo>
                <a:close/>
              </a:path>
            </a:pathLst>
          </a:custGeom>
          <a:blipFill>
            <a:blip r:embed="rId5"/>
            <a:stretch>
              <a:fillRect l="-10715"/>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3"/>
          <p:cNvSpPr txBox="1"/>
          <p:nvPr/>
        </p:nvSpPr>
        <p:spPr>
          <a:xfrm>
            <a:off x="1384812" y="904875"/>
            <a:ext cx="16281435" cy="8206107"/>
          </a:xfrm>
          <a:prstGeom prst="rect">
            <a:avLst/>
          </a:prstGeom>
        </p:spPr>
        <p:txBody>
          <a:bodyPr lIns="0" tIns="0" rIns="0" bIns="0" rtlCol="0" anchor="t">
            <a:spAutoFit/>
          </a:bodyPr>
          <a:lstStyle/>
          <a:p>
            <a:pPr algn="ctr">
              <a:lnSpc>
                <a:spcPts val="8119"/>
              </a:lnSpc>
              <a:spcBef>
                <a:spcPct val="0"/>
              </a:spcBef>
            </a:pPr>
            <a:r>
              <a:rPr lang="en-US" sz="5799">
                <a:solidFill>
                  <a:srgbClr val="000000"/>
                </a:solidFill>
                <a:latin typeface="Open Sans Bold"/>
              </a:rPr>
              <a:t>Патріот – це не тільки той, хто говорить рідною мовою, не той, хто всюди кричить: «Я люблю свою країну», а ще й той, хто своїми вчинками хоч якось виявляє свою любов до Батьківщини, хто виховує в собі переможне почуття гордості, той, чиє життя стає життям свого народу!</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170791"/>
          </a:xfrm>
          <a:custGeom>
            <a:avLst/>
            <a:gdLst/>
            <a:ahLst/>
            <a:cxnLst/>
            <a:rect l="l" t="t" r="r" b="b"/>
            <a:pathLst>
              <a:path w="18288000" h="10170791">
                <a:moveTo>
                  <a:pt x="0" y="0"/>
                </a:moveTo>
                <a:lnTo>
                  <a:pt x="18288000" y="0"/>
                </a:lnTo>
                <a:lnTo>
                  <a:pt x="18288000" y="10170791"/>
                </a:lnTo>
                <a:lnTo>
                  <a:pt x="0" y="10170791"/>
                </a:lnTo>
                <a:lnTo>
                  <a:pt x="0" y="0"/>
                </a:lnTo>
                <a:close/>
              </a:path>
            </a:pathLst>
          </a:custGeom>
          <a:blipFill>
            <a:blip r:embed="rId2"/>
            <a:stretch>
              <a:fillRect t="-6190" b="-6190"/>
            </a:stretch>
          </a:blipFill>
        </p:spPr>
      </p:sp>
      <p:sp>
        <p:nvSpPr>
          <p:cNvPr id="3" name="TextBox 3"/>
          <p:cNvSpPr txBox="1"/>
          <p:nvPr/>
        </p:nvSpPr>
        <p:spPr>
          <a:xfrm>
            <a:off x="401208" y="199164"/>
            <a:ext cx="10529054" cy="9448801"/>
          </a:xfrm>
          <a:prstGeom prst="rect">
            <a:avLst/>
          </a:prstGeom>
        </p:spPr>
        <p:txBody>
          <a:bodyPr lIns="0" tIns="0" rIns="0" bIns="0" rtlCol="0" anchor="t">
            <a:spAutoFit/>
          </a:bodyPr>
          <a:lstStyle/>
          <a:p>
            <a:pPr>
              <a:lnSpc>
                <a:spcPts val="6299"/>
              </a:lnSpc>
            </a:pPr>
            <a:r>
              <a:rPr lang="en-US" sz="4499">
                <a:solidFill>
                  <a:srgbClr val="000000"/>
                </a:solidFill>
                <a:latin typeface="Open Sans Bold"/>
              </a:rPr>
              <a:t>Повертайся, будь ласка, живим. </a:t>
            </a:r>
          </a:p>
          <a:p>
            <a:pPr>
              <a:lnSpc>
                <a:spcPts val="6299"/>
              </a:lnSpc>
            </a:pPr>
            <a:r>
              <a:rPr lang="en-US" sz="4499">
                <a:solidFill>
                  <a:srgbClr val="000000"/>
                </a:solidFill>
                <a:latin typeface="Open Sans Bold"/>
              </a:rPr>
              <a:t>Прошу не багато, й не мало. </a:t>
            </a:r>
          </a:p>
          <a:p>
            <a:pPr>
              <a:lnSpc>
                <a:spcPts val="6299"/>
              </a:lnSpc>
            </a:pPr>
            <a:r>
              <a:rPr lang="en-US" sz="4499">
                <a:solidFill>
                  <a:srgbClr val="000000"/>
                </a:solidFill>
                <a:latin typeface="Open Sans Bold"/>
              </a:rPr>
              <a:t>Кожен вечір молюсь всім святим</a:t>
            </a:r>
          </a:p>
          <a:p>
            <a:pPr>
              <a:lnSpc>
                <a:spcPts val="6299"/>
              </a:lnSpc>
            </a:pPr>
            <a:r>
              <a:rPr lang="en-US" sz="4499">
                <a:solidFill>
                  <a:srgbClr val="000000"/>
                </a:solidFill>
                <a:latin typeface="Open Sans Bold"/>
              </a:rPr>
              <a:t>щоб ненастя Тебе не спіткало. </a:t>
            </a:r>
          </a:p>
          <a:p>
            <a:pPr>
              <a:lnSpc>
                <a:spcPts val="6299"/>
              </a:lnSpc>
            </a:pPr>
            <a:r>
              <a:rPr lang="en-US" sz="4499">
                <a:solidFill>
                  <a:srgbClr val="000000"/>
                </a:solidFill>
                <a:latin typeface="Open Sans Bold"/>
              </a:rPr>
              <a:t>Щоби янгол закрив від біди</a:t>
            </a:r>
          </a:p>
          <a:p>
            <a:pPr>
              <a:lnSpc>
                <a:spcPts val="6299"/>
              </a:lnSpc>
            </a:pPr>
            <a:r>
              <a:rPr lang="en-US" sz="4499">
                <a:solidFill>
                  <a:srgbClr val="000000"/>
                </a:solidFill>
                <a:latin typeface="Open Sans Bold"/>
              </a:rPr>
              <a:t> над Тобою розправивши крила, </a:t>
            </a:r>
          </a:p>
          <a:p>
            <a:pPr>
              <a:lnSpc>
                <a:spcPts val="6299"/>
              </a:lnSpc>
            </a:pPr>
            <a:r>
              <a:rPr lang="en-US" sz="4499">
                <a:solidFill>
                  <a:srgbClr val="000000"/>
                </a:solidFill>
                <a:latin typeface="Open Sans Bold"/>
              </a:rPr>
              <a:t>і щоб куля лихої орди </a:t>
            </a:r>
          </a:p>
          <a:p>
            <a:pPr>
              <a:lnSpc>
                <a:spcPts val="6299"/>
              </a:lnSpc>
            </a:pPr>
            <a:r>
              <a:rPr lang="en-US" sz="4499">
                <a:solidFill>
                  <a:srgbClr val="000000"/>
                </a:solidFill>
                <a:latin typeface="Open Sans Bold"/>
              </a:rPr>
              <a:t>не побачила, не зачіпила. </a:t>
            </a:r>
          </a:p>
          <a:p>
            <a:pPr>
              <a:lnSpc>
                <a:spcPts val="6299"/>
              </a:lnSpc>
            </a:pPr>
            <a:r>
              <a:rPr lang="en-US" sz="4499">
                <a:solidFill>
                  <a:srgbClr val="000000"/>
                </a:solidFill>
                <a:latin typeface="Open Sans Bold"/>
              </a:rPr>
              <a:t>Ясним ранком, та днем дощовим</a:t>
            </a:r>
          </a:p>
          <a:p>
            <a:pPr>
              <a:lnSpc>
                <a:spcPts val="6299"/>
              </a:lnSpc>
            </a:pPr>
            <a:r>
              <a:rPr lang="en-US" sz="4499">
                <a:solidFill>
                  <a:srgbClr val="000000"/>
                </a:solidFill>
                <a:latin typeface="Open Sans Bold"/>
              </a:rPr>
              <a:t> я шепочу у синє небо:</a:t>
            </a:r>
          </a:p>
          <a:p>
            <a:pPr>
              <a:lnSpc>
                <a:spcPts val="6299"/>
              </a:lnSpc>
            </a:pPr>
            <a:r>
              <a:rPr lang="en-US" sz="4499">
                <a:solidFill>
                  <a:srgbClr val="000000"/>
                </a:solidFill>
                <a:latin typeface="Open Sans Bold"/>
              </a:rPr>
              <a:t> ПОВЕРТАЙСЯ БУДЬ ЛАСКА ЖИВИМ </a:t>
            </a:r>
          </a:p>
          <a:p>
            <a:pPr>
              <a:lnSpc>
                <a:spcPts val="6299"/>
              </a:lnSpc>
              <a:spcBef>
                <a:spcPct val="0"/>
              </a:spcBef>
            </a:pPr>
            <a:r>
              <a:rPr lang="en-US" sz="4499">
                <a:solidFill>
                  <a:srgbClr val="000000"/>
                </a:solidFill>
                <a:latin typeface="Open Sans Bold"/>
              </a:rPr>
              <a:t>ТЕБЕ ЧЕКАЄ РОДИНА!</a:t>
            </a:r>
          </a:p>
        </p:txBody>
      </p:sp>
      <p:sp>
        <p:nvSpPr>
          <p:cNvPr id="4" name="Freeform 4"/>
          <p:cNvSpPr/>
          <p:nvPr/>
        </p:nvSpPr>
        <p:spPr>
          <a:xfrm>
            <a:off x="11099831" y="508204"/>
            <a:ext cx="6534403" cy="9139760"/>
          </a:xfrm>
          <a:custGeom>
            <a:avLst/>
            <a:gdLst/>
            <a:ahLst/>
            <a:cxnLst/>
            <a:rect l="l" t="t" r="r" b="b"/>
            <a:pathLst>
              <a:path w="6534403" h="9139760">
                <a:moveTo>
                  <a:pt x="0" y="0"/>
                </a:moveTo>
                <a:lnTo>
                  <a:pt x="6534403" y="0"/>
                </a:lnTo>
                <a:lnTo>
                  <a:pt x="6534403" y="9139760"/>
                </a:lnTo>
                <a:lnTo>
                  <a:pt x="0" y="9139760"/>
                </a:lnTo>
                <a:lnTo>
                  <a:pt x="0" y="0"/>
                </a:lnTo>
                <a:close/>
              </a:path>
            </a:pathLst>
          </a:custGeom>
          <a:blipFill>
            <a:blip r:embed="rId3"/>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495300"/>
            <a:ext cx="15087600" cy="9146858"/>
          </a:xfrm>
          <a:prstGeom prst="rect">
            <a:avLst/>
          </a:prstGeom>
        </p:spPr>
      </p:pic>
    </p:spTree>
    <p:extLst>
      <p:ext uri="{BB962C8B-B14F-4D97-AF65-F5344CB8AC3E}">
        <p14:creationId xmlns:p14="http://schemas.microsoft.com/office/powerpoint/2010/main" val="3434078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2031101" y="2632850"/>
            <a:ext cx="14225798" cy="7153661"/>
          </a:xfrm>
          <a:custGeom>
            <a:avLst/>
            <a:gdLst/>
            <a:ahLst/>
            <a:cxnLst/>
            <a:rect l="l" t="t" r="r" b="b"/>
            <a:pathLst>
              <a:path w="14225798" h="7153661">
                <a:moveTo>
                  <a:pt x="0" y="0"/>
                </a:moveTo>
                <a:lnTo>
                  <a:pt x="14225798" y="0"/>
                </a:lnTo>
                <a:lnTo>
                  <a:pt x="14225798" y="7153661"/>
                </a:lnTo>
                <a:lnTo>
                  <a:pt x="0" y="7153661"/>
                </a:lnTo>
                <a:lnTo>
                  <a:pt x="0" y="0"/>
                </a:lnTo>
                <a:close/>
              </a:path>
            </a:pathLst>
          </a:custGeom>
          <a:blipFill>
            <a:blip r:embed="rId3"/>
            <a:stretch>
              <a:fillRect/>
            </a:stretch>
          </a:blipFill>
        </p:spPr>
      </p:sp>
      <p:sp>
        <p:nvSpPr>
          <p:cNvPr id="4" name="TextBox 4"/>
          <p:cNvSpPr txBox="1"/>
          <p:nvPr/>
        </p:nvSpPr>
        <p:spPr>
          <a:xfrm>
            <a:off x="1280507" y="125869"/>
            <a:ext cx="15726987" cy="2506981"/>
          </a:xfrm>
          <a:prstGeom prst="rect">
            <a:avLst/>
          </a:prstGeom>
        </p:spPr>
        <p:txBody>
          <a:bodyPr lIns="0" tIns="0" rIns="0" bIns="0" rtlCol="0" anchor="t">
            <a:spAutoFit/>
          </a:bodyPr>
          <a:lstStyle/>
          <a:p>
            <a:pPr algn="ctr">
              <a:lnSpc>
                <a:spcPts val="6719"/>
              </a:lnSpc>
              <a:spcBef>
                <a:spcPct val="0"/>
              </a:spcBef>
            </a:pPr>
            <a:r>
              <a:rPr lang="en-US" sz="4799">
                <a:solidFill>
                  <a:srgbClr val="FF3131"/>
                </a:solidFill>
                <a:latin typeface="Open Sans Bold"/>
              </a:rPr>
              <a:t>Напевне, кожен із нас, навіть у глибині душі, не міг подумати, що буде жити в часи, коли повсюди чути слово війна.</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410708" y="3151132"/>
            <a:ext cx="7246129" cy="3811766"/>
          </a:xfrm>
          <a:custGeom>
            <a:avLst/>
            <a:gdLst/>
            <a:ahLst/>
            <a:cxnLst/>
            <a:rect l="l" t="t" r="r" b="b"/>
            <a:pathLst>
              <a:path w="7246129" h="3811766">
                <a:moveTo>
                  <a:pt x="0" y="0"/>
                </a:moveTo>
                <a:lnTo>
                  <a:pt x="7246129" y="0"/>
                </a:lnTo>
                <a:lnTo>
                  <a:pt x="7246129" y="3811766"/>
                </a:lnTo>
                <a:lnTo>
                  <a:pt x="0" y="3811766"/>
                </a:lnTo>
                <a:lnTo>
                  <a:pt x="0" y="0"/>
                </a:lnTo>
                <a:close/>
              </a:path>
            </a:pathLst>
          </a:custGeom>
          <a:blipFill>
            <a:blip r:embed="rId3"/>
            <a:stretch>
              <a:fillRect/>
            </a:stretch>
          </a:blipFill>
        </p:spPr>
      </p:sp>
      <p:sp>
        <p:nvSpPr>
          <p:cNvPr id="4" name="Freeform 4"/>
          <p:cNvSpPr/>
          <p:nvPr/>
        </p:nvSpPr>
        <p:spPr>
          <a:xfrm>
            <a:off x="10401453" y="3151132"/>
            <a:ext cx="6688237" cy="3811766"/>
          </a:xfrm>
          <a:custGeom>
            <a:avLst/>
            <a:gdLst/>
            <a:ahLst/>
            <a:cxnLst/>
            <a:rect l="l" t="t" r="r" b="b"/>
            <a:pathLst>
              <a:path w="6688237" h="3811766">
                <a:moveTo>
                  <a:pt x="0" y="0"/>
                </a:moveTo>
                <a:lnTo>
                  <a:pt x="6688237" y="0"/>
                </a:lnTo>
                <a:lnTo>
                  <a:pt x="6688237" y="3811766"/>
                </a:lnTo>
                <a:lnTo>
                  <a:pt x="0" y="3811766"/>
                </a:lnTo>
                <a:lnTo>
                  <a:pt x="0" y="0"/>
                </a:lnTo>
                <a:close/>
              </a:path>
            </a:pathLst>
          </a:custGeom>
          <a:blipFill>
            <a:blip r:embed="rId4"/>
            <a:stretch>
              <a:fillRect/>
            </a:stretch>
          </a:blipFill>
        </p:spPr>
      </p:sp>
      <p:sp>
        <p:nvSpPr>
          <p:cNvPr id="5" name="Freeform 5"/>
          <p:cNvSpPr/>
          <p:nvPr/>
        </p:nvSpPr>
        <p:spPr>
          <a:xfrm>
            <a:off x="4457319" y="5686672"/>
            <a:ext cx="9373361" cy="4600328"/>
          </a:xfrm>
          <a:custGeom>
            <a:avLst/>
            <a:gdLst/>
            <a:ahLst/>
            <a:cxnLst/>
            <a:rect l="l" t="t" r="r" b="b"/>
            <a:pathLst>
              <a:path w="9373361" h="4600328">
                <a:moveTo>
                  <a:pt x="0" y="0"/>
                </a:moveTo>
                <a:lnTo>
                  <a:pt x="9373362" y="0"/>
                </a:lnTo>
                <a:lnTo>
                  <a:pt x="9373362" y="4600328"/>
                </a:lnTo>
                <a:lnTo>
                  <a:pt x="0" y="4600328"/>
                </a:lnTo>
                <a:lnTo>
                  <a:pt x="0" y="0"/>
                </a:lnTo>
                <a:close/>
              </a:path>
            </a:pathLst>
          </a:custGeom>
          <a:blipFill>
            <a:blip r:embed="rId5"/>
            <a:stretch>
              <a:fillRect l="-12964" r="-4824"/>
            </a:stretch>
          </a:blipFill>
        </p:spPr>
      </p:sp>
      <p:sp>
        <p:nvSpPr>
          <p:cNvPr id="6" name="TextBox 6"/>
          <p:cNvSpPr txBox="1"/>
          <p:nvPr/>
        </p:nvSpPr>
        <p:spPr>
          <a:xfrm>
            <a:off x="819583" y="644152"/>
            <a:ext cx="16439717" cy="2506981"/>
          </a:xfrm>
          <a:prstGeom prst="rect">
            <a:avLst/>
          </a:prstGeom>
        </p:spPr>
        <p:txBody>
          <a:bodyPr lIns="0" tIns="0" rIns="0" bIns="0" rtlCol="0" anchor="t">
            <a:spAutoFit/>
          </a:bodyPr>
          <a:lstStyle/>
          <a:p>
            <a:pPr algn="ctr">
              <a:lnSpc>
                <a:spcPts val="6719"/>
              </a:lnSpc>
              <a:spcBef>
                <a:spcPct val="0"/>
              </a:spcBef>
            </a:pPr>
            <a:r>
              <a:rPr lang="en-US" sz="4799">
                <a:solidFill>
                  <a:srgbClr val="FF3131"/>
                </a:solidFill>
                <a:latin typeface="Open Sans Bold"/>
              </a:rPr>
              <a:t>Воно так непрохано увірвалося в наше життя, його чути як із вуст найменшого українця, так із вуст дорослого громадянина</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3"/>
          <p:cNvSpPr txBox="1"/>
          <p:nvPr/>
        </p:nvSpPr>
        <p:spPr>
          <a:xfrm>
            <a:off x="1314358" y="487201"/>
            <a:ext cx="15944942" cy="9255448"/>
          </a:xfrm>
          <a:prstGeom prst="rect">
            <a:avLst/>
          </a:prstGeom>
        </p:spPr>
        <p:txBody>
          <a:bodyPr lIns="0" tIns="0" rIns="0" bIns="0" rtlCol="0" anchor="t">
            <a:spAutoFit/>
          </a:bodyPr>
          <a:lstStyle/>
          <a:p>
            <a:pPr algn="ctr">
              <a:lnSpc>
                <a:spcPts val="4882"/>
              </a:lnSpc>
            </a:pPr>
            <a:r>
              <a:rPr lang="en-US" sz="3487">
                <a:solidFill>
                  <a:srgbClr val="000000"/>
                </a:solidFill>
                <a:latin typeface="Open Sans Bold"/>
              </a:rPr>
              <a:t>Українські захисники і захисниці стали символом хоробрості, патріотизму й боротьби народу за свободу та незалежність. Їх відданістю та сміливою боротьбою захоплюється кожен українець та цілий світ. З початком російсько-української війни у 2014 році майже чотириста тисяч українців взяли зброю до рук у лавах Збройних сил України, Національної гвардії України, правоохоронних органів і добровольчих формувань, а з початком повномасштабного вторгнення російської федерації на територію України стало понад мільйон українців, щоб зупинити агресію російської федерації та відстояти незалежність України. Військові операції, що здійснюються українськими воїнами під час захисту незалежності та територіальної цілісності України увійдуть у воєнну історію, стануть основою для розробки нових воєнних тактик та стратегій, а імена кожного захисника і захисниці України назавжди закарбуються в історії України.</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751975" y="904875"/>
            <a:ext cx="16444912" cy="8157212"/>
          </a:xfrm>
          <a:prstGeom prst="rect">
            <a:avLst/>
          </a:prstGeom>
        </p:spPr>
        <p:txBody>
          <a:bodyPr lIns="0" tIns="0" rIns="0" bIns="0" rtlCol="0" anchor="t">
            <a:spAutoFit/>
          </a:bodyPr>
          <a:lstStyle/>
          <a:p>
            <a:pPr algn="ctr">
              <a:lnSpc>
                <a:spcPts val="9239"/>
              </a:lnSpc>
              <a:spcBef>
                <a:spcPct val="0"/>
              </a:spcBef>
            </a:pPr>
            <a:r>
              <a:rPr lang="en-US" sz="6599">
                <a:solidFill>
                  <a:srgbClr val="000000"/>
                </a:solidFill>
                <a:latin typeface="Open Sans Bold"/>
              </a:rPr>
              <a:t>Настав той час! Війна настала! Ніким</a:t>
            </a:r>
          </a:p>
          <a:p>
            <a:pPr algn="ctr">
              <a:lnSpc>
                <a:spcPts val="9239"/>
              </a:lnSpc>
              <a:spcBef>
                <a:spcPct val="0"/>
              </a:spcBef>
            </a:pPr>
            <a:r>
              <a:rPr lang="en-US" sz="6599">
                <a:solidFill>
                  <a:srgbClr val="000000"/>
                </a:solidFill>
                <a:latin typeface="Open Sans Bold"/>
              </a:rPr>
              <a:t>не оголошена війна. Несправедлива,</a:t>
            </a:r>
          </a:p>
          <a:p>
            <a:pPr algn="ctr">
              <a:lnSpc>
                <a:spcPts val="9239"/>
              </a:lnSpc>
              <a:spcBef>
                <a:spcPct val="0"/>
              </a:spcBef>
            </a:pPr>
            <a:r>
              <a:rPr lang="en-US" sz="6599">
                <a:solidFill>
                  <a:srgbClr val="000000"/>
                </a:solidFill>
                <a:latin typeface="Open Sans Bold"/>
              </a:rPr>
              <a:t>незрозуміла війна…</a:t>
            </a:r>
          </a:p>
          <a:p>
            <a:pPr algn="ctr">
              <a:lnSpc>
                <a:spcPts val="9239"/>
              </a:lnSpc>
              <a:spcBef>
                <a:spcPct val="0"/>
              </a:spcBef>
            </a:pPr>
            <a:r>
              <a:rPr lang="en-US" sz="6599">
                <a:solidFill>
                  <a:srgbClr val="000000"/>
                </a:solidFill>
                <a:latin typeface="Open Sans Bold"/>
              </a:rPr>
              <a:t>Війна це горе не однієї людини, а</a:t>
            </a:r>
          </a:p>
          <a:p>
            <a:pPr algn="ctr">
              <a:lnSpc>
                <a:spcPts val="9239"/>
              </a:lnSpc>
              <a:spcBef>
                <a:spcPct val="0"/>
              </a:spcBef>
            </a:pPr>
            <a:r>
              <a:rPr lang="en-US" sz="6599">
                <a:solidFill>
                  <a:srgbClr val="000000"/>
                </a:solidFill>
                <a:latin typeface="Open Sans Bold"/>
              </a:rPr>
              <a:t>цілого народу. Будь- яка війна несе</a:t>
            </a:r>
          </a:p>
          <a:p>
            <a:pPr algn="ctr">
              <a:lnSpc>
                <a:spcPts val="9239"/>
              </a:lnSpc>
              <a:spcBef>
                <a:spcPct val="0"/>
              </a:spcBef>
            </a:pPr>
            <a:r>
              <a:rPr lang="en-US" sz="6599">
                <a:solidFill>
                  <a:srgbClr val="000000"/>
                </a:solidFill>
                <a:latin typeface="Open Sans Bold"/>
              </a:rPr>
              <a:t>смерть. Вдягає в жалобу тисячі</a:t>
            </a:r>
          </a:p>
          <a:p>
            <a:pPr algn="ctr">
              <a:lnSpc>
                <a:spcPts val="9239"/>
              </a:lnSpc>
              <a:spcBef>
                <a:spcPct val="0"/>
              </a:spcBef>
            </a:pPr>
            <a:r>
              <a:rPr lang="en-US" sz="6599">
                <a:solidFill>
                  <a:srgbClr val="000000"/>
                </a:solidFill>
                <a:latin typeface="Open Sans Bold"/>
              </a:rPr>
              <a:t>материнських сердець.</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www.facebook.com/groups/296593347419015/user/100018973597830/"/>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Freeform 3">
            <a:hlinkClick r:id="rId4" tooltip="https://www.facebook.com/100018973597830/videos/2404888943026875?idorvanity=296593347419015"/>
          </p:cNvPr>
          <p:cNvSpPr/>
          <p:nvPr/>
        </p:nvSpPr>
        <p:spPr>
          <a:xfrm>
            <a:off x="2393013" y="1346070"/>
            <a:ext cx="13501975" cy="7594861"/>
          </a:xfrm>
          <a:custGeom>
            <a:avLst/>
            <a:gdLst/>
            <a:ahLst/>
            <a:cxnLst/>
            <a:rect l="l" t="t" r="r" b="b"/>
            <a:pathLst>
              <a:path w="13501975" h="7594861">
                <a:moveTo>
                  <a:pt x="0" y="0"/>
                </a:moveTo>
                <a:lnTo>
                  <a:pt x="13501974" y="0"/>
                </a:lnTo>
                <a:lnTo>
                  <a:pt x="13501974" y="7594860"/>
                </a:lnTo>
                <a:lnTo>
                  <a:pt x="0" y="7594860"/>
                </a:lnTo>
                <a:lnTo>
                  <a:pt x="0" y="0"/>
                </a:lnTo>
                <a:close/>
              </a:path>
            </a:pathLst>
          </a:custGeom>
          <a:blipFill>
            <a:blip r:embed="rId5"/>
            <a:stretch>
              <a:fillRect t="-4575"/>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10458158" y="172085"/>
            <a:ext cx="7829842" cy="4575842"/>
          </a:xfrm>
          <a:custGeom>
            <a:avLst/>
            <a:gdLst/>
            <a:ahLst/>
            <a:cxnLst/>
            <a:rect l="l" t="t" r="r" b="b"/>
            <a:pathLst>
              <a:path w="7829842" h="4575842">
                <a:moveTo>
                  <a:pt x="0" y="0"/>
                </a:moveTo>
                <a:lnTo>
                  <a:pt x="7829842" y="0"/>
                </a:lnTo>
                <a:lnTo>
                  <a:pt x="7829842" y="4575842"/>
                </a:lnTo>
                <a:lnTo>
                  <a:pt x="0" y="4575842"/>
                </a:lnTo>
                <a:lnTo>
                  <a:pt x="0" y="0"/>
                </a:lnTo>
                <a:close/>
              </a:path>
            </a:pathLst>
          </a:custGeom>
          <a:blipFill>
            <a:blip r:embed="rId3"/>
            <a:stretch>
              <a:fillRect l="-20849" b="-18164"/>
            </a:stretch>
          </a:blipFill>
        </p:spPr>
      </p:sp>
      <p:sp>
        <p:nvSpPr>
          <p:cNvPr id="4" name="TextBox 4"/>
          <p:cNvSpPr txBox="1"/>
          <p:nvPr/>
        </p:nvSpPr>
        <p:spPr>
          <a:xfrm>
            <a:off x="1028700" y="105410"/>
            <a:ext cx="9472612" cy="10181590"/>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Open Sans Bold"/>
              </a:rPr>
              <a:t>Нам невідомі всіх їх імена,</a:t>
            </a:r>
          </a:p>
          <a:p>
            <a:pPr algn="ctr">
              <a:lnSpc>
                <a:spcPts val="4759"/>
              </a:lnSpc>
              <a:spcBef>
                <a:spcPct val="0"/>
              </a:spcBef>
            </a:pPr>
            <a:r>
              <a:rPr lang="en-US" sz="3399">
                <a:solidFill>
                  <a:srgbClr val="000000"/>
                </a:solidFill>
                <a:latin typeface="Open Sans Bold"/>
              </a:rPr>
              <a:t>Хто їх чекає, хто за ними плаче,</a:t>
            </a:r>
          </a:p>
          <a:p>
            <a:pPr algn="ctr">
              <a:lnSpc>
                <a:spcPts val="4759"/>
              </a:lnSpc>
              <a:spcBef>
                <a:spcPct val="0"/>
              </a:spcBef>
            </a:pPr>
            <a:r>
              <a:rPr lang="en-US" sz="3399">
                <a:solidFill>
                  <a:srgbClr val="000000"/>
                </a:solidFill>
                <a:latin typeface="Open Sans Bold"/>
              </a:rPr>
              <a:t>Де їхній дім, як їм болить війна,</a:t>
            </a:r>
          </a:p>
          <a:p>
            <a:pPr algn="ctr">
              <a:lnSpc>
                <a:spcPts val="4759"/>
              </a:lnSpc>
              <a:spcBef>
                <a:spcPct val="0"/>
              </a:spcBef>
            </a:pPr>
            <a:r>
              <a:rPr lang="en-US" sz="3399">
                <a:solidFill>
                  <a:srgbClr val="000000"/>
                </a:solidFill>
                <a:latin typeface="Open Sans Bold"/>
              </a:rPr>
              <a:t>Яке в них серце — щире чи терпляче.</a:t>
            </a:r>
          </a:p>
          <a:p>
            <a:pPr algn="ctr">
              <a:lnSpc>
                <a:spcPts val="4759"/>
              </a:lnSpc>
              <a:spcBef>
                <a:spcPct val="0"/>
              </a:spcBef>
            </a:pPr>
            <a:r>
              <a:rPr lang="en-US" sz="3399">
                <a:solidFill>
                  <a:srgbClr val="000000"/>
                </a:solidFill>
                <a:latin typeface="Open Sans Bold"/>
              </a:rPr>
              <a:t>Як страшно їм, коли усе горить,</a:t>
            </a:r>
          </a:p>
          <a:p>
            <a:pPr algn="ctr">
              <a:lnSpc>
                <a:spcPts val="4759"/>
              </a:lnSpc>
              <a:spcBef>
                <a:spcPct val="0"/>
              </a:spcBef>
            </a:pPr>
            <a:r>
              <a:rPr lang="en-US" sz="3399">
                <a:solidFill>
                  <a:srgbClr val="000000"/>
                </a:solidFill>
                <a:latin typeface="Open Sans Bold"/>
              </a:rPr>
              <a:t>Коли руїни, смерть перед очима,</a:t>
            </a:r>
          </a:p>
          <a:p>
            <a:pPr algn="ctr">
              <a:lnSpc>
                <a:spcPts val="4759"/>
              </a:lnSpc>
              <a:spcBef>
                <a:spcPct val="0"/>
              </a:spcBef>
            </a:pPr>
            <a:r>
              <a:rPr lang="en-US" sz="3399">
                <a:solidFill>
                  <a:srgbClr val="000000"/>
                </a:solidFill>
                <a:latin typeface="Open Sans Bold"/>
              </a:rPr>
              <a:t>І як в бою важлива кожна мить,</a:t>
            </a:r>
          </a:p>
          <a:p>
            <a:pPr algn="ctr">
              <a:lnSpc>
                <a:spcPts val="4759"/>
              </a:lnSpc>
              <a:spcBef>
                <a:spcPct val="0"/>
              </a:spcBef>
            </a:pPr>
            <a:r>
              <a:rPr lang="en-US" sz="3399">
                <a:solidFill>
                  <a:srgbClr val="000000"/>
                </a:solidFill>
                <a:latin typeface="Open Sans Bold"/>
              </a:rPr>
              <a:t>Які в них білі крила за плечима.</a:t>
            </a:r>
          </a:p>
          <a:p>
            <a:pPr algn="ctr">
              <a:lnSpc>
                <a:spcPts val="4759"/>
              </a:lnSpc>
              <a:spcBef>
                <a:spcPct val="0"/>
              </a:spcBef>
            </a:pPr>
            <a:r>
              <a:rPr lang="en-US" sz="3399">
                <a:solidFill>
                  <a:srgbClr val="000000"/>
                </a:solidFill>
                <a:latin typeface="Open Sans Bold"/>
              </a:rPr>
              <a:t>Нам невідомі мрії й здобуття,</a:t>
            </a:r>
          </a:p>
          <a:p>
            <a:pPr algn="ctr">
              <a:lnSpc>
                <a:spcPts val="4759"/>
              </a:lnSpc>
              <a:spcBef>
                <a:spcPct val="0"/>
              </a:spcBef>
            </a:pPr>
            <a:r>
              <a:rPr lang="en-US" sz="3399">
                <a:solidFill>
                  <a:srgbClr val="000000"/>
                </a:solidFill>
                <a:latin typeface="Open Sans Bold"/>
              </a:rPr>
              <a:t>Всі їхні рани, всі слова прощання,</a:t>
            </a:r>
          </a:p>
          <a:p>
            <a:pPr algn="ctr">
              <a:lnSpc>
                <a:spcPts val="4759"/>
              </a:lnSpc>
              <a:spcBef>
                <a:spcPct val="0"/>
              </a:spcBef>
            </a:pPr>
            <a:r>
              <a:rPr lang="en-US" sz="3399">
                <a:solidFill>
                  <a:srgbClr val="000000"/>
                </a:solidFill>
                <a:latin typeface="Open Sans Bold"/>
              </a:rPr>
              <a:t>Вони — солдати, що кладуть життя,</a:t>
            </a:r>
          </a:p>
          <a:p>
            <a:pPr algn="ctr">
              <a:lnSpc>
                <a:spcPts val="4759"/>
              </a:lnSpc>
              <a:spcBef>
                <a:spcPct val="0"/>
              </a:spcBef>
            </a:pPr>
            <a:r>
              <a:rPr lang="en-US" sz="3399">
                <a:solidFill>
                  <a:srgbClr val="000000"/>
                </a:solidFill>
                <a:latin typeface="Open Sans Bold"/>
              </a:rPr>
              <a:t>Заради нас і мирного світання.</a:t>
            </a:r>
          </a:p>
          <a:p>
            <a:pPr algn="ctr">
              <a:lnSpc>
                <a:spcPts val="4759"/>
              </a:lnSpc>
              <a:spcBef>
                <a:spcPct val="0"/>
              </a:spcBef>
            </a:pPr>
            <a:r>
              <a:rPr lang="en-US" sz="3399">
                <a:solidFill>
                  <a:srgbClr val="000000"/>
                </a:solidFill>
                <a:latin typeface="Open Sans Bold"/>
              </a:rPr>
              <a:t>І без імен помолимось за них,</a:t>
            </a:r>
          </a:p>
          <a:p>
            <a:pPr algn="ctr">
              <a:lnSpc>
                <a:spcPts val="4759"/>
              </a:lnSpc>
              <a:spcBef>
                <a:spcPct val="0"/>
              </a:spcBef>
            </a:pPr>
            <a:r>
              <a:rPr lang="en-US" sz="3399">
                <a:solidFill>
                  <a:srgbClr val="000000"/>
                </a:solidFill>
                <a:latin typeface="Open Sans Bold"/>
              </a:rPr>
              <a:t>За трошки вдачі світлої, простої.</a:t>
            </a:r>
          </a:p>
          <a:p>
            <a:pPr algn="ctr">
              <a:lnSpc>
                <a:spcPts val="4759"/>
              </a:lnSpc>
              <a:spcBef>
                <a:spcPct val="0"/>
              </a:spcBef>
            </a:pPr>
            <a:r>
              <a:rPr lang="en-US" sz="3399">
                <a:solidFill>
                  <a:srgbClr val="000000"/>
                </a:solidFill>
                <a:latin typeface="Open Sans Bold"/>
              </a:rPr>
              <a:t>В час зрад страшних і втрат таких гірких,</a:t>
            </a:r>
          </a:p>
          <a:p>
            <a:pPr algn="ctr">
              <a:lnSpc>
                <a:spcPts val="4759"/>
              </a:lnSpc>
              <a:spcBef>
                <a:spcPct val="0"/>
              </a:spcBef>
            </a:pPr>
            <a:r>
              <a:rPr lang="en-US" sz="3399">
                <a:solidFill>
                  <a:srgbClr val="000000"/>
                </a:solidFill>
                <a:latin typeface="Open Sans Bold"/>
              </a:rPr>
              <a:t>І без імен вони для нас герої.</a:t>
            </a:r>
          </a:p>
          <a:p>
            <a:pPr algn="ctr">
              <a:lnSpc>
                <a:spcPts val="4759"/>
              </a:lnSpc>
              <a:spcBef>
                <a:spcPct val="0"/>
              </a:spcBef>
            </a:pPr>
            <a:r>
              <a:rPr lang="en-US" sz="3399">
                <a:solidFill>
                  <a:srgbClr val="000000"/>
                </a:solidFill>
                <a:latin typeface="Open Sans Bold Italics"/>
              </a:rPr>
              <a:t>                                      Невідомська Вікторія</a:t>
            </a:r>
          </a:p>
        </p:txBody>
      </p:sp>
      <p:sp>
        <p:nvSpPr>
          <p:cNvPr id="5" name="Freeform 5"/>
          <p:cNvSpPr/>
          <p:nvPr/>
        </p:nvSpPr>
        <p:spPr>
          <a:xfrm>
            <a:off x="10501312" y="5143500"/>
            <a:ext cx="7786687" cy="4821959"/>
          </a:xfrm>
          <a:custGeom>
            <a:avLst/>
            <a:gdLst/>
            <a:ahLst/>
            <a:cxnLst/>
            <a:rect l="l" t="t" r="r" b="b"/>
            <a:pathLst>
              <a:path w="7786687" h="4821959">
                <a:moveTo>
                  <a:pt x="0" y="0"/>
                </a:moveTo>
                <a:lnTo>
                  <a:pt x="7786688" y="0"/>
                </a:lnTo>
                <a:lnTo>
                  <a:pt x="7786688" y="4821959"/>
                </a:lnTo>
                <a:lnTo>
                  <a:pt x="0" y="4821959"/>
                </a:lnTo>
                <a:lnTo>
                  <a:pt x="0" y="0"/>
                </a:lnTo>
                <a:close/>
              </a:path>
            </a:pathLst>
          </a:custGeom>
          <a:blipFill>
            <a:blip r:embed="rId4"/>
            <a:stretch>
              <a:fillRect t="-78776" b="-180121"/>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950954" y="299430"/>
            <a:ext cx="9652516" cy="9909800"/>
          </a:xfrm>
          <a:prstGeom prst="rect">
            <a:avLst/>
          </a:prstGeom>
        </p:spPr>
        <p:txBody>
          <a:bodyPr lIns="0" tIns="0" rIns="0" bIns="0" rtlCol="0" anchor="t">
            <a:spAutoFit/>
          </a:bodyPr>
          <a:lstStyle/>
          <a:p>
            <a:pPr algn="ctr">
              <a:lnSpc>
                <a:spcPts val="8715"/>
              </a:lnSpc>
              <a:spcBef>
                <a:spcPct val="0"/>
              </a:spcBef>
            </a:pPr>
            <a:r>
              <a:rPr lang="en-US" sz="6225">
                <a:solidFill>
                  <a:srgbClr val="000000"/>
                </a:solidFill>
                <a:latin typeface="Open Sans Bold"/>
              </a:rPr>
              <a:t>Згадаймо ГЕРОЇВ</a:t>
            </a:r>
          </a:p>
          <a:p>
            <a:pPr algn="ctr">
              <a:lnSpc>
                <a:spcPts val="8715"/>
              </a:lnSpc>
              <a:spcBef>
                <a:spcPct val="0"/>
              </a:spcBef>
            </a:pPr>
            <a:r>
              <a:rPr lang="en-US" sz="6225">
                <a:solidFill>
                  <a:srgbClr val="000000"/>
                </a:solidFill>
                <a:latin typeface="Open Sans Bold"/>
              </a:rPr>
              <a:t>УКРАЇНИ – нашої</a:t>
            </a:r>
          </a:p>
          <a:p>
            <a:pPr algn="ctr">
              <a:lnSpc>
                <a:spcPts val="8715"/>
              </a:lnSpc>
              <a:spcBef>
                <a:spcPct val="0"/>
              </a:spcBef>
            </a:pPr>
            <a:r>
              <a:rPr lang="en-US" sz="6225">
                <a:solidFill>
                  <a:srgbClr val="000000"/>
                </a:solidFill>
                <a:latin typeface="Open Sans Bold"/>
              </a:rPr>
              <a:t>рідної неньки. Хлопці,</a:t>
            </a:r>
          </a:p>
          <a:p>
            <a:pPr algn="ctr">
              <a:lnSpc>
                <a:spcPts val="8715"/>
              </a:lnSpc>
              <a:spcBef>
                <a:spcPct val="0"/>
              </a:spcBef>
            </a:pPr>
            <a:r>
              <a:rPr lang="en-US" sz="6225">
                <a:solidFill>
                  <a:srgbClr val="000000"/>
                </a:solidFill>
                <a:latin typeface="Open Sans Bold"/>
              </a:rPr>
              <a:t>батьки, брати, сини</a:t>
            </a:r>
          </a:p>
          <a:p>
            <a:pPr algn="ctr">
              <a:lnSpc>
                <a:spcPts val="8715"/>
              </a:lnSpc>
              <a:spcBef>
                <a:spcPct val="0"/>
              </a:spcBef>
            </a:pPr>
            <a:r>
              <a:rPr lang="en-US" sz="6225">
                <a:solidFill>
                  <a:srgbClr val="000000"/>
                </a:solidFill>
                <a:latin typeface="Open Sans Bold"/>
              </a:rPr>
              <a:t>загинули за нашу</a:t>
            </a:r>
          </a:p>
          <a:p>
            <a:pPr algn="ctr">
              <a:lnSpc>
                <a:spcPts val="8715"/>
              </a:lnSpc>
              <a:spcBef>
                <a:spcPct val="0"/>
              </a:spcBef>
            </a:pPr>
            <a:r>
              <a:rPr lang="en-US" sz="6225">
                <a:solidFill>
                  <a:srgbClr val="000000"/>
                </a:solidFill>
                <a:latin typeface="Open Sans Bold"/>
              </a:rPr>
              <a:t>свободу і</a:t>
            </a:r>
          </a:p>
          <a:p>
            <a:pPr algn="ctr">
              <a:lnSpc>
                <a:spcPts val="8715"/>
              </a:lnSpc>
              <a:spcBef>
                <a:spcPct val="0"/>
              </a:spcBef>
            </a:pPr>
            <a:r>
              <a:rPr lang="en-US" sz="6225">
                <a:solidFill>
                  <a:srgbClr val="000000"/>
                </a:solidFill>
                <a:latin typeface="Open Sans Bold"/>
              </a:rPr>
              <a:t>залишаться</a:t>
            </a:r>
          </a:p>
          <a:p>
            <a:pPr algn="ctr">
              <a:lnSpc>
                <a:spcPts val="8715"/>
              </a:lnSpc>
              <a:spcBef>
                <a:spcPct val="0"/>
              </a:spcBef>
            </a:pPr>
            <a:r>
              <a:rPr lang="en-US" sz="6225">
                <a:solidFill>
                  <a:srgbClr val="000000"/>
                </a:solidFill>
                <a:latin typeface="Open Sans Bold"/>
              </a:rPr>
              <a:t>назавжди в нашій</a:t>
            </a:r>
          </a:p>
          <a:p>
            <a:pPr algn="ctr">
              <a:lnSpc>
                <a:spcPts val="8715"/>
              </a:lnSpc>
              <a:spcBef>
                <a:spcPct val="0"/>
              </a:spcBef>
            </a:pPr>
            <a:r>
              <a:rPr lang="en-US" sz="6225">
                <a:solidFill>
                  <a:srgbClr val="000000"/>
                </a:solidFill>
                <a:latin typeface="Open Sans Bold"/>
              </a:rPr>
              <a:t>пам’яті ЗАХИСНИКАМИ</a:t>
            </a:r>
          </a:p>
        </p:txBody>
      </p:sp>
      <p:sp>
        <p:nvSpPr>
          <p:cNvPr id="4" name="Freeform 4"/>
          <p:cNvSpPr/>
          <p:nvPr/>
        </p:nvSpPr>
        <p:spPr>
          <a:xfrm>
            <a:off x="10999131" y="423255"/>
            <a:ext cx="6655830" cy="9384575"/>
          </a:xfrm>
          <a:custGeom>
            <a:avLst/>
            <a:gdLst/>
            <a:ahLst/>
            <a:cxnLst/>
            <a:rect l="l" t="t" r="r" b="b"/>
            <a:pathLst>
              <a:path w="6655830" h="9384575">
                <a:moveTo>
                  <a:pt x="0" y="0"/>
                </a:moveTo>
                <a:lnTo>
                  <a:pt x="6655830" y="0"/>
                </a:lnTo>
                <a:lnTo>
                  <a:pt x="6655830" y="9384575"/>
                </a:lnTo>
                <a:lnTo>
                  <a:pt x="0" y="9384575"/>
                </a:lnTo>
                <a:lnTo>
                  <a:pt x="0" y="0"/>
                </a:lnTo>
                <a:close/>
              </a:path>
            </a:pathLst>
          </a:custGeom>
          <a:blipFill>
            <a:blip r:embed="rId3"/>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504</Words>
  <Application>Microsoft Office PowerPoint</Application>
  <PresentationFormat>Произвольный</PresentationFormat>
  <Paragraphs>51</Paragraphs>
  <Slides>12</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12</vt:i4>
      </vt:variant>
    </vt:vector>
  </HeadingPairs>
  <TitlesOfParts>
    <vt:vector size="17" baseType="lpstr">
      <vt:lpstr>Open Sans Bold</vt:lpstr>
      <vt:lpstr>Arial</vt:lpstr>
      <vt:lpstr>Open Sans Bold Italics</vt:lpstr>
      <vt:lpstr>Calibri</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ГЕРОЇ РІДНОГО КРАЮ</dc:title>
  <dc:creator>Admin</dc:creator>
  <cp:lastModifiedBy>Admin</cp:lastModifiedBy>
  <cp:revision>3</cp:revision>
  <dcterms:created xsi:type="dcterms:W3CDTF">2006-08-16T00:00:00Z</dcterms:created>
  <dcterms:modified xsi:type="dcterms:W3CDTF">2023-11-20T18:22:08Z</dcterms:modified>
  <dc:identifier>DAFxUkjOdE4</dc:identifier>
</cp:coreProperties>
</file>