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10477500" cy="7345363"/>
  <p:notesSz cx="6858000" cy="9144000"/>
  <p:defaultTextStyle>
    <a:defPPr>
      <a:defRPr lang="uk-UA"/>
    </a:defPPr>
    <a:lvl1pPr marL="0" algn="l" defTabSz="1018367" rtl="0" eaLnBrk="1" latinLnBrk="0" hangingPunct="1">
      <a:defRPr sz="2000" kern="1200">
        <a:solidFill>
          <a:schemeClr val="tx1"/>
        </a:solidFill>
        <a:latin typeface="+mn-lt"/>
        <a:ea typeface="+mn-ea"/>
        <a:cs typeface="+mn-cs"/>
      </a:defRPr>
    </a:lvl1pPr>
    <a:lvl2pPr marL="509184" algn="l" defTabSz="1018367" rtl="0" eaLnBrk="1" latinLnBrk="0" hangingPunct="1">
      <a:defRPr sz="2000" kern="1200">
        <a:solidFill>
          <a:schemeClr val="tx1"/>
        </a:solidFill>
        <a:latin typeface="+mn-lt"/>
        <a:ea typeface="+mn-ea"/>
        <a:cs typeface="+mn-cs"/>
      </a:defRPr>
    </a:lvl2pPr>
    <a:lvl3pPr marL="1018367" algn="l" defTabSz="1018367" rtl="0" eaLnBrk="1" latinLnBrk="0" hangingPunct="1">
      <a:defRPr sz="2000" kern="1200">
        <a:solidFill>
          <a:schemeClr val="tx1"/>
        </a:solidFill>
        <a:latin typeface="+mn-lt"/>
        <a:ea typeface="+mn-ea"/>
        <a:cs typeface="+mn-cs"/>
      </a:defRPr>
    </a:lvl3pPr>
    <a:lvl4pPr marL="1527551" algn="l" defTabSz="1018367" rtl="0" eaLnBrk="1" latinLnBrk="0" hangingPunct="1">
      <a:defRPr sz="2000" kern="1200">
        <a:solidFill>
          <a:schemeClr val="tx1"/>
        </a:solidFill>
        <a:latin typeface="+mn-lt"/>
        <a:ea typeface="+mn-ea"/>
        <a:cs typeface="+mn-cs"/>
      </a:defRPr>
    </a:lvl4pPr>
    <a:lvl5pPr marL="2036735" algn="l" defTabSz="1018367" rtl="0" eaLnBrk="1" latinLnBrk="0" hangingPunct="1">
      <a:defRPr sz="2000" kern="1200">
        <a:solidFill>
          <a:schemeClr val="tx1"/>
        </a:solidFill>
        <a:latin typeface="+mn-lt"/>
        <a:ea typeface="+mn-ea"/>
        <a:cs typeface="+mn-cs"/>
      </a:defRPr>
    </a:lvl5pPr>
    <a:lvl6pPr marL="2545918" algn="l" defTabSz="1018367" rtl="0" eaLnBrk="1" latinLnBrk="0" hangingPunct="1">
      <a:defRPr sz="2000" kern="1200">
        <a:solidFill>
          <a:schemeClr val="tx1"/>
        </a:solidFill>
        <a:latin typeface="+mn-lt"/>
        <a:ea typeface="+mn-ea"/>
        <a:cs typeface="+mn-cs"/>
      </a:defRPr>
    </a:lvl6pPr>
    <a:lvl7pPr marL="3055102" algn="l" defTabSz="1018367" rtl="0" eaLnBrk="1" latinLnBrk="0" hangingPunct="1">
      <a:defRPr sz="2000" kern="1200">
        <a:solidFill>
          <a:schemeClr val="tx1"/>
        </a:solidFill>
        <a:latin typeface="+mn-lt"/>
        <a:ea typeface="+mn-ea"/>
        <a:cs typeface="+mn-cs"/>
      </a:defRPr>
    </a:lvl7pPr>
    <a:lvl8pPr marL="3564285" algn="l" defTabSz="1018367" rtl="0" eaLnBrk="1" latinLnBrk="0" hangingPunct="1">
      <a:defRPr sz="2000" kern="1200">
        <a:solidFill>
          <a:schemeClr val="tx1"/>
        </a:solidFill>
        <a:latin typeface="+mn-lt"/>
        <a:ea typeface="+mn-ea"/>
        <a:cs typeface="+mn-cs"/>
      </a:defRPr>
    </a:lvl8pPr>
    <a:lvl9pPr marL="4073469" algn="l" defTabSz="1018367"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02" y="222"/>
      </p:cViewPr>
      <p:guideLst>
        <p:guide orient="horz" pos="2314"/>
        <p:guide pos="33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977621-8437-48BB-B331-4B43857B81BA}" type="datetimeFigureOut">
              <a:rPr lang="uk-UA" smtClean="0"/>
              <a:t>26.04.2024</a:t>
            </a:fld>
            <a:endParaRPr lang="uk-UA"/>
          </a:p>
        </p:txBody>
      </p:sp>
      <p:sp>
        <p:nvSpPr>
          <p:cNvPr id="4" name="Образ слайда 3"/>
          <p:cNvSpPr>
            <a:spLocks noGrp="1" noRot="1" noChangeAspect="1"/>
          </p:cNvSpPr>
          <p:nvPr>
            <p:ph type="sldImg" idx="2"/>
          </p:nvPr>
        </p:nvSpPr>
        <p:spPr>
          <a:xfrm>
            <a:off x="984250" y="685800"/>
            <a:ext cx="48895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8FA67B-41D9-408F-B7C9-AFE265987C06}" type="slidenum">
              <a:rPr lang="uk-UA" smtClean="0"/>
              <a:t>‹#›</a:t>
            </a:fld>
            <a:endParaRPr lang="uk-UA"/>
          </a:p>
        </p:txBody>
      </p:sp>
    </p:spTree>
    <p:extLst>
      <p:ext uri="{BB962C8B-B14F-4D97-AF65-F5344CB8AC3E}">
        <p14:creationId xmlns:p14="http://schemas.microsoft.com/office/powerpoint/2010/main" val="4133795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B88FA67B-41D9-408F-B7C9-AFE265987C06}" type="slidenum">
              <a:rPr lang="uk-UA" smtClean="0"/>
              <a:t>2</a:t>
            </a:fld>
            <a:endParaRPr lang="uk-UA"/>
          </a:p>
        </p:txBody>
      </p:sp>
    </p:spTree>
    <p:extLst>
      <p:ext uri="{BB962C8B-B14F-4D97-AF65-F5344CB8AC3E}">
        <p14:creationId xmlns:p14="http://schemas.microsoft.com/office/powerpoint/2010/main" val="1033480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813" y="2281824"/>
            <a:ext cx="8905875" cy="1574492"/>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571625" y="4162373"/>
            <a:ext cx="7334250" cy="1877148"/>
          </a:xfrm>
        </p:spPr>
        <p:txBody>
          <a:bodyPr/>
          <a:lstStyle>
            <a:lvl1pPr marL="0" indent="0" algn="ctr">
              <a:buNone/>
              <a:defRPr>
                <a:solidFill>
                  <a:schemeClr val="tx1">
                    <a:tint val="75000"/>
                  </a:schemeClr>
                </a:solidFill>
              </a:defRPr>
            </a:lvl1pPr>
            <a:lvl2pPr marL="509184" indent="0" algn="ctr">
              <a:buNone/>
              <a:defRPr>
                <a:solidFill>
                  <a:schemeClr val="tx1">
                    <a:tint val="75000"/>
                  </a:schemeClr>
                </a:solidFill>
              </a:defRPr>
            </a:lvl2pPr>
            <a:lvl3pPr marL="1018367" indent="0" algn="ctr">
              <a:buNone/>
              <a:defRPr>
                <a:solidFill>
                  <a:schemeClr val="tx1">
                    <a:tint val="75000"/>
                  </a:schemeClr>
                </a:solidFill>
              </a:defRPr>
            </a:lvl3pPr>
            <a:lvl4pPr marL="1527551" indent="0" algn="ctr">
              <a:buNone/>
              <a:defRPr>
                <a:solidFill>
                  <a:schemeClr val="tx1">
                    <a:tint val="75000"/>
                  </a:schemeClr>
                </a:solidFill>
              </a:defRPr>
            </a:lvl4pPr>
            <a:lvl5pPr marL="2036735" indent="0" algn="ctr">
              <a:buNone/>
              <a:defRPr>
                <a:solidFill>
                  <a:schemeClr val="tx1">
                    <a:tint val="75000"/>
                  </a:schemeClr>
                </a:solidFill>
              </a:defRPr>
            </a:lvl5pPr>
            <a:lvl6pPr marL="2545918" indent="0" algn="ctr">
              <a:buNone/>
              <a:defRPr>
                <a:solidFill>
                  <a:schemeClr val="tx1">
                    <a:tint val="75000"/>
                  </a:schemeClr>
                </a:solidFill>
              </a:defRPr>
            </a:lvl6pPr>
            <a:lvl7pPr marL="3055102" indent="0" algn="ctr">
              <a:buNone/>
              <a:defRPr>
                <a:solidFill>
                  <a:schemeClr val="tx1">
                    <a:tint val="75000"/>
                  </a:schemeClr>
                </a:solidFill>
              </a:defRPr>
            </a:lvl7pPr>
            <a:lvl8pPr marL="3564285" indent="0" algn="ctr">
              <a:buNone/>
              <a:defRPr>
                <a:solidFill>
                  <a:schemeClr val="tx1">
                    <a:tint val="75000"/>
                  </a:schemeClr>
                </a:solidFill>
              </a:defRPr>
            </a:lvl8pPr>
            <a:lvl9pPr marL="4073469"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ACF8EB1D-9781-4898-A2E7-3E489963B009}" type="datetimeFigureOut">
              <a:rPr lang="uk-UA" smtClean="0"/>
              <a:t>26.04.2024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67662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ACF8EB1D-9781-4898-A2E7-3E489963B009}" type="datetimeFigureOut">
              <a:rPr lang="uk-UA" smtClean="0"/>
              <a:t>26.04.2024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68550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596187" y="294156"/>
            <a:ext cx="2357438" cy="6267363"/>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523875" y="294156"/>
            <a:ext cx="6897688" cy="62673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ACF8EB1D-9781-4898-A2E7-3E489963B009}" type="datetimeFigureOut">
              <a:rPr lang="uk-UA" smtClean="0"/>
              <a:t>26.04.2024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100793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ACF8EB1D-9781-4898-A2E7-3E489963B009}" type="datetimeFigureOut">
              <a:rPr lang="uk-UA" smtClean="0"/>
              <a:t>26.04.2024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245203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650" y="4720076"/>
            <a:ext cx="8905875" cy="1458871"/>
          </a:xfrm>
        </p:spPr>
        <p:txBody>
          <a:bodyPr anchor="t"/>
          <a:lstStyle>
            <a:lvl1pPr algn="l">
              <a:defRPr sz="4500" b="1" cap="all"/>
            </a:lvl1pPr>
          </a:lstStyle>
          <a:p>
            <a:r>
              <a:rPr lang="ru-RU" smtClean="0"/>
              <a:t>Образец заголовка</a:t>
            </a:r>
            <a:endParaRPr lang="uk-UA"/>
          </a:p>
        </p:txBody>
      </p:sp>
      <p:sp>
        <p:nvSpPr>
          <p:cNvPr id="3" name="Текст 2"/>
          <p:cNvSpPr>
            <a:spLocks noGrp="1"/>
          </p:cNvSpPr>
          <p:nvPr>
            <p:ph type="body" idx="1"/>
          </p:nvPr>
        </p:nvSpPr>
        <p:spPr>
          <a:xfrm>
            <a:off x="827650" y="3113279"/>
            <a:ext cx="8905875" cy="1606798"/>
          </a:xfrm>
        </p:spPr>
        <p:txBody>
          <a:bodyPr anchor="b"/>
          <a:lstStyle>
            <a:lvl1pPr marL="0" indent="0">
              <a:buNone/>
              <a:defRPr sz="2200">
                <a:solidFill>
                  <a:schemeClr val="tx1">
                    <a:tint val="75000"/>
                  </a:schemeClr>
                </a:solidFill>
              </a:defRPr>
            </a:lvl1pPr>
            <a:lvl2pPr marL="509184" indent="0">
              <a:buNone/>
              <a:defRPr sz="2000">
                <a:solidFill>
                  <a:schemeClr val="tx1">
                    <a:tint val="75000"/>
                  </a:schemeClr>
                </a:solidFill>
              </a:defRPr>
            </a:lvl2pPr>
            <a:lvl3pPr marL="1018367" indent="0">
              <a:buNone/>
              <a:defRPr sz="1800">
                <a:solidFill>
                  <a:schemeClr val="tx1">
                    <a:tint val="75000"/>
                  </a:schemeClr>
                </a:solidFill>
              </a:defRPr>
            </a:lvl3pPr>
            <a:lvl4pPr marL="1527551" indent="0">
              <a:buNone/>
              <a:defRPr sz="1600">
                <a:solidFill>
                  <a:schemeClr val="tx1">
                    <a:tint val="75000"/>
                  </a:schemeClr>
                </a:solidFill>
              </a:defRPr>
            </a:lvl4pPr>
            <a:lvl5pPr marL="2036735" indent="0">
              <a:buNone/>
              <a:defRPr sz="1600">
                <a:solidFill>
                  <a:schemeClr val="tx1">
                    <a:tint val="75000"/>
                  </a:schemeClr>
                </a:solidFill>
              </a:defRPr>
            </a:lvl5pPr>
            <a:lvl6pPr marL="2545918" indent="0">
              <a:buNone/>
              <a:defRPr sz="1600">
                <a:solidFill>
                  <a:schemeClr val="tx1">
                    <a:tint val="75000"/>
                  </a:schemeClr>
                </a:solidFill>
              </a:defRPr>
            </a:lvl6pPr>
            <a:lvl7pPr marL="3055102" indent="0">
              <a:buNone/>
              <a:defRPr sz="1600">
                <a:solidFill>
                  <a:schemeClr val="tx1">
                    <a:tint val="75000"/>
                  </a:schemeClr>
                </a:solidFill>
              </a:defRPr>
            </a:lvl7pPr>
            <a:lvl8pPr marL="3564285" indent="0">
              <a:buNone/>
              <a:defRPr sz="1600">
                <a:solidFill>
                  <a:schemeClr val="tx1">
                    <a:tint val="75000"/>
                  </a:schemeClr>
                </a:solidFill>
              </a:defRPr>
            </a:lvl8pPr>
            <a:lvl9pPr marL="4073469"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CF8EB1D-9781-4898-A2E7-3E489963B009}" type="datetimeFigureOut">
              <a:rPr lang="uk-UA" smtClean="0"/>
              <a:t>26.04.2024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755570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523875" y="1713919"/>
            <a:ext cx="4627563" cy="48476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5326062" y="1713919"/>
            <a:ext cx="4627563" cy="48476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ACF8EB1D-9781-4898-A2E7-3E489963B009}" type="datetimeFigureOut">
              <a:rPr lang="uk-UA" smtClean="0"/>
              <a:t>26.04.2024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3574962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523875" y="1644205"/>
            <a:ext cx="4629382" cy="685227"/>
          </a:xfrm>
        </p:spPr>
        <p:txBody>
          <a:bodyPr anchor="b"/>
          <a:lstStyle>
            <a:lvl1pPr marL="0" indent="0">
              <a:buNone/>
              <a:defRPr sz="2700" b="1"/>
            </a:lvl1pPr>
            <a:lvl2pPr marL="509184" indent="0">
              <a:buNone/>
              <a:defRPr sz="2200" b="1"/>
            </a:lvl2pPr>
            <a:lvl3pPr marL="1018367" indent="0">
              <a:buNone/>
              <a:defRPr sz="2000" b="1"/>
            </a:lvl3pPr>
            <a:lvl4pPr marL="1527551" indent="0">
              <a:buNone/>
              <a:defRPr sz="1800" b="1"/>
            </a:lvl4pPr>
            <a:lvl5pPr marL="2036735" indent="0">
              <a:buNone/>
              <a:defRPr sz="1800" b="1"/>
            </a:lvl5pPr>
            <a:lvl6pPr marL="2545918" indent="0">
              <a:buNone/>
              <a:defRPr sz="1800" b="1"/>
            </a:lvl6pPr>
            <a:lvl7pPr marL="3055102" indent="0">
              <a:buNone/>
              <a:defRPr sz="1800" b="1"/>
            </a:lvl7pPr>
            <a:lvl8pPr marL="3564285" indent="0">
              <a:buNone/>
              <a:defRPr sz="1800" b="1"/>
            </a:lvl8pPr>
            <a:lvl9pPr marL="4073469" indent="0">
              <a:buNone/>
              <a:defRPr sz="1800" b="1"/>
            </a:lvl9pPr>
          </a:lstStyle>
          <a:p>
            <a:pPr lvl="0"/>
            <a:r>
              <a:rPr lang="ru-RU" smtClean="0"/>
              <a:t>Образец текста</a:t>
            </a:r>
          </a:p>
        </p:txBody>
      </p:sp>
      <p:sp>
        <p:nvSpPr>
          <p:cNvPr id="4" name="Объект 3"/>
          <p:cNvSpPr>
            <a:spLocks noGrp="1"/>
          </p:cNvSpPr>
          <p:nvPr>
            <p:ph sz="half" idx="2"/>
          </p:nvPr>
        </p:nvSpPr>
        <p:spPr>
          <a:xfrm>
            <a:off x="523875" y="2329432"/>
            <a:ext cx="4629382" cy="423208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5322425" y="1644205"/>
            <a:ext cx="4631201" cy="685227"/>
          </a:xfrm>
        </p:spPr>
        <p:txBody>
          <a:bodyPr anchor="b"/>
          <a:lstStyle>
            <a:lvl1pPr marL="0" indent="0">
              <a:buNone/>
              <a:defRPr sz="2700" b="1"/>
            </a:lvl1pPr>
            <a:lvl2pPr marL="509184" indent="0">
              <a:buNone/>
              <a:defRPr sz="2200" b="1"/>
            </a:lvl2pPr>
            <a:lvl3pPr marL="1018367" indent="0">
              <a:buNone/>
              <a:defRPr sz="2000" b="1"/>
            </a:lvl3pPr>
            <a:lvl4pPr marL="1527551" indent="0">
              <a:buNone/>
              <a:defRPr sz="1800" b="1"/>
            </a:lvl4pPr>
            <a:lvl5pPr marL="2036735" indent="0">
              <a:buNone/>
              <a:defRPr sz="1800" b="1"/>
            </a:lvl5pPr>
            <a:lvl6pPr marL="2545918" indent="0">
              <a:buNone/>
              <a:defRPr sz="1800" b="1"/>
            </a:lvl6pPr>
            <a:lvl7pPr marL="3055102" indent="0">
              <a:buNone/>
              <a:defRPr sz="1800" b="1"/>
            </a:lvl7pPr>
            <a:lvl8pPr marL="3564285" indent="0">
              <a:buNone/>
              <a:defRPr sz="1800" b="1"/>
            </a:lvl8pPr>
            <a:lvl9pPr marL="4073469" indent="0">
              <a:buNone/>
              <a:defRPr sz="1800" b="1"/>
            </a:lvl9pPr>
          </a:lstStyle>
          <a:p>
            <a:pPr lvl="0"/>
            <a:r>
              <a:rPr lang="ru-RU" smtClean="0"/>
              <a:t>Образец текста</a:t>
            </a:r>
          </a:p>
        </p:txBody>
      </p:sp>
      <p:sp>
        <p:nvSpPr>
          <p:cNvPr id="6" name="Объект 5"/>
          <p:cNvSpPr>
            <a:spLocks noGrp="1"/>
          </p:cNvSpPr>
          <p:nvPr>
            <p:ph sz="quarter" idx="4"/>
          </p:nvPr>
        </p:nvSpPr>
        <p:spPr>
          <a:xfrm>
            <a:off x="5322425" y="2329432"/>
            <a:ext cx="4631201" cy="423208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ACF8EB1D-9781-4898-A2E7-3E489963B009}" type="datetimeFigureOut">
              <a:rPr lang="uk-UA" smtClean="0"/>
              <a:t>26.04.2024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1635424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ACF8EB1D-9781-4898-A2E7-3E489963B009}" type="datetimeFigureOut">
              <a:rPr lang="uk-UA" smtClean="0"/>
              <a:t>26.04.2024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264300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F8EB1D-9781-4898-A2E7-3E489963B009}" type="datetimeFigureOut">
              <a:rPr lang="uk-UA" smtClean="0"/>
              <a:t>26.04.2024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391943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3876" y="292454"/>
            <a:ext cx="3447025" cy="1244631"/>
          </a:xfrm>
        </p:spPr>
        <p:txBody>
          <a:bodyPr anchor="b"/>
          <a:lstStyle>
            <a:lvl1pPr algn="l">
              <a:defRPr sz="2200" b="1"/>
            </a:lvl1pPr>
          </a:lstStyle>
          <a:p>
            <a:r>
              <a:rPr lang="ru-RU" smtClean="0"/>
              <a:t>Образец заголовка</a:t>
            </a:r>
            <a:endParaRPr lang="uk-UA"/>
          </a:p>
        </p:txBody>
      </p:sp>
      <p:sp>
        <p:nvSpPr>
          <p:cNvPr id="3" name="Объект 2"/>
          <p:cNvSpPr>
            <a:spLocks noGrp="1"/>
          </p:cNvSpPr>
          <p:nvPr>
            <p:ph idx="1"/>
          </p:nvPr>
        </p:nvSpPr>
        <p:spPr>
          <a:xfrm>
            <a:off x="4096411" y="292455"/>
            <a:ext cx="5857214" cy="6269064"/>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523876" y="1537086"/>
            <a:ext cx="3447025" cy="5024433"/>
          </a:xfrm>
        </p:spPr>
        <p:txBody>
          <a:bodyPr/>
          <a:lstStyle>
            <a:lvl1pPr marL="0" indent="0">
              <a:buNone/>
              <a:defRPr sz="1600"/>
            </a:lvl1pPr>
            <a:lvl2pPr marL="509184" indent="0">
              <a:buNone/>
              <a:defRPr sz="1300"/>
            </a:lvl2pPr>
            <a:lvl3pPr marL="1018367" indent="0">
              <a:buNone/>
              <a:defRPr sz="1100"/>
            </a:lvl3pPr>
            <a:lvl4pPr marL="1527551" indent="0">
              <a:buNone/>
              <a:defRPr sz="1000"/>
            </a:lvl4pPr>
            <a:lvl5pPr marL="2036735" indent="0">
              <a:buNone/>
              <a:defRPr sz="1000"/>
            </a:lvl5pPr>
            <a:lvl6pPr marL="2545918" indent="0">
              <a:buNone/>
              <a:defRPr sz="1000"/>
            </a:lvl6pPr>
            <a:lvl7pPr marL="3055102" indent="0">
              <a:buNone/>
              <a:defRPr sz="1000"/>
            </a:lvl7pPr>
            <a:lvl8pPr marL="3564285" indent="0">
              <a:buNone/>
              <a:defRPr sz="1000"/>
            </a:lvl8pPr>
            <a:lvl9pPr marL="4073469"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CF8EB1D-9781-4898-A2E7-3E489963B009}" type="datetimeFigureOut">
              <a:rPr lang="uk-UA" smtClean="0"/>
              <a:t>26.04.2024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868455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3663" y="5141754"/>
            <a:ext cx="6286500" cy="607013"/>
          </a:xfrm>
        </p:spPr>
        <p:txBody>
          <a:bodyPr anchor="b"/>
          <a:lstStyle>
            <a:lvl1pPr algn="l">
              <a:defRPr sz="2200" b="1"/>
            </a:lvl1pPr>
          </a:lstStyle>
          <a:p>
            <a:r>
              <a:rPr lang="ru-RU" smtClean="0"/>
              <a:t>Образец заголовка</a:t>
            </a:r>
            <a:endParaRPr lang="uk-UA"/>
          </a:p>
        </p:txBody>
      </p:sp>
      <p:sp>
        <p:nvSpPr>
          <p:cNvPr id="3" name="Рисунок 2"/>
          <p:cNvSpPr>
            <a:spLocks noGrp="1"/>
          </p:cNvSpPr>
          <p:nvPr>
            <p:ph type="pic" idx="1"/>
          </p:nvPr>
        </p:nvSpPr>
        <p:spPr>
          <a:xfrm>
            <a:off x="2053663" y="656322"/>
            <a:ext cx="6286500" cy="4407218"/>
          </a:xfrm>
        </p:spPr>
        <p:txBody>
          <a:bodyPr/>
          <a:lstStyle>
            <a:lvl1pPr marL="0" indent="0">
              <a:buNone/>
              <a:defRPr sz="3600"/>
            </a:lvl1pPr>
            <a:lvl2pPr marL="509184" indent="0">
              <a:buNone/>
              <a:defRPr sz="3100"/>
            </a:lvl2pPr>
            <a:lvl3pPr marL="1018367" indent="0">
              <a:buNone/>
              <a:defRPr sz="2700"/>
            </a:lvl3pPr>
            <a:lvl4pPr marL="1527551" indent="0">
              <a:buNone/>
              <a:defRPr sz="2200"/>
            </a:lvl4pPr>
            <a:lvl5pPr marL="2036735" indent="0">
              <a:buNone/>
              <a:defRPr sz="2200"/>
            </a:lvl5pPr>
            <a:lvl6pPr marL="2545918" indent="0">
              <a:buNone/>
              <a:defRPr sz="2200"/>
            </a:lvl6pPr>
            <a:lvl7pPr marL="3055102" indent="0">
              <a:buNone/>
              <a:defRPr sz="2200"/>
            </a:lvl7pPr>
            <a:lvl8pPr marL="3564285" indent="0">
              <a:buNone/>
              <a:defRPr sz="2200"/>
            </a:lvl8pPr>
            <a:lvl9pPr marL="4073469" indent="0">
              <a:buNone/>
              <a:defRPr sz="2200"/>
            </a:lvl9pPr>
          </a:lstStyle>
          <a:p>
            <a:endParaRPr lang="uk-UA"/>
          </a:p>
        </p:txBody>
      </p:sp>
      <p:sp>
        <p:nvSpPr>
          <p:cNvPr id="4" name="Текст 3"/>
          <p:cNvSpPr>
            <a:spLocks noGrp="1"/>
          </p:cNvSpPr>
          <p:nvPr>
            <p:ph type="body" sz="half" idx="2"/>
          </p:nvPr>
        </p:nvSpPr>
        <p:spPr>
          <a:xfrm>
            <a:off x="2053663" y="5748767"/>
            <a:ext cx="6286500" cy="862059"/>
          </a:xfrm>
        </p:spPr>
        <p:txBody>
          <a:bodyPr/>
          <a:lstStyle>
            <a:lvl1pPr marL="0" indent="0">
              <a:buNone/>
              <a:defRPr sz="1600"/>
            </a:lvl1pPr>
            <a:lvl2pPr marL="509184" indent="0">
              <a:buNone/>
              <a:defRPr sz="1300"/>
            </a:lvl2pPr>
            <a:lvl3pPr marL="1018367" indent="0">
              <a:buNone/>
              <a:defRPr sz="1100"/>
            </a:lvl3pPr>
            <a:lvl4pPr marL="1527551" indent="0">
              <a:buNone/>
              <a:defRPr sz="1000"/>
            </a:lvl4pPr>
            <a:lvl5pPr marL="2036735" indent="0">
              <a:buNone/>
              <a:defRPr sz="1000"/>
            </a:lvl5pPr>
            <a:lvl6pPr marL="2545918" indent="0">
              <a:buNone/>
              <a:defRPr sz="1000"/>
            </a:lvl6pPr>
            <a:lvl7pPr marL="3055102" indent="0">
              <a:buNone/>
              <a:defRPr sz="1000"/>
            </a:lvl7pPr>
            <a:lvl8pPr marL="3564285" indent="0">
              <a:buNone/>
              <a:defRPr sz="1000"/>
            </a:lvl8pPr>
            <a:lvl9pPr marL="4073469"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CF8EB1D-9781-4898-A2E7-3E489963B009}" type="datetimeFigureOut">
              <a:rPr lang="uk-UA" smtClean="0"/>
              <a:t>26.04.2024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77633ED-3AA5-4817-BA56-C55ADC2DA43C}" type="slidenum">
              <a:rPr lang="uk-UA" smtClean="0"/>
              <a:t>‹#›</a:t>
            </a:fld>
            <a:endParaRPr lang="uk-UA"/>
          </a:p>
        </p:txBody>
      </p:sp>
    </p:spTree>
    <p:extLst>
      <p:ext uri="{BB962C8B-B14F-4D97-AF65-F5344CB8AC3E}">
        <p14:creationId xmlns:p14="http://schemas.microsoft.com/office/powerpoint/2010/main" val="973271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3875" y="294155"/>
            <a:ext cx="9429750" cy="1224227"/>
          </a:xfrm>
          <a:prstGeom prst="rect">
            <a:avLst/>
          </a:prstGeom>
        </p:spPr>
        <p:txBody>
          <a:bodyPr vert="horz" lIns="101837" tIns="50918" rIns="101837" bIns="50918"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523875" y="1713919"/>
            <a:ext cx="9429750" cy="4847600"/>
          </a:xfrm>
          <a:prstGeom prst="rect">
            <a:avLst/>
          </a:prstGeom>
        </p:spPr>
        <p:txBody>
          <a:bodyPr vert="horz" lIns="101837" tIns="50918" rIns="101837" bIns="5091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523875" y="6808064"/>
            <a:ext cx="2444750" cy="391073"/>
          </a:xfrm>
          <a:prstGeom prst="rect">
            <a:avLst/>
          </a:prstGeom>
        </p:spPr>
        <p:txBody>
          <a:bodyPr vert="horz" lIns="101837" tIns="50918" rIns="101837" bIns="50918" rtlCol="0" anchor="ctr"/>
          <a:lstStyle>
            <a:lvl1pPr algn="l">
              <a:defRPr sz="1300">
                <a:solidFill>
                  <a:schemeClr val="tx1">
                    <a:tint val="75000"/>
                  </a:schemeClr>
                </a:solidFill>
              </a:defRPr>
            </a:lvl1pPr>
          </a:lstStyle>
          <a:p>
            <a:fld id="{ACF8EB1D-9781-4898-A2E7-3E489963B009}" type="datetimeFigureOut">
              <a:rPr lang="uk-UA" smtClean="0"/>
              <a:t>26.04.2024</a:t>
            </a:fld>
            <a:endParaRPr lang="uk-UA"/>
          </a:p>
        </p:txBody>
      </p:sp>
      <p:sp>
        <p:nvSpPr>
          <p:cNvPr id="5" name="Нижний колонтитул 4"/>
          <p:cNvSpPr>
            <a:spLocks noGrp="1"/>
          </p:cNvSpPr>
          <p:nvPr>
            <p:ph type="ftr" sz="quarter" idx="3"/>
          </p:nvPr>
        </p:nvSpPr>
        <p:spPr>
          <a:xfrm>
            <a:off x="3579813" y="6808064"/>
            <a:ext cx="3317875" cy="391073"/>
          </a:xfrm>
          <a:prstGeom prst="rect">
            <a:avLst/>
          </a:prstGeom>
        </p:spPr>
        <p:txBody>
          <a:bodyPr vert="horz" lIns="101837" tIns="50918" rIns="101837" bIns="50918" rtlCol="0" anchor="ctr"/>
          <a:lstStyle>
            <a:lvl1pPr algn="ctr">
              <a:defRPr sz="13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7508875" y="6808064"/>
            <a:ext cx="2444750" cy="391073"/>
          </a:xfrm>
          <a:prstGeom prst="rect">
            <a:avLst/>
          </a:prstGeom>
        </p:spPr>
        <p:txBody>
          <a:bodyPr vert="horz" lIns="101837" tIns="50918" rIns="101837" bIns="50918" rtlCol="0" anchor="ctr"/>
          <a:lstStyle>
            <a:lvl1pPr algn="r">
              <a:defRPr sz="1300">
                <a:solidFill>
                  <a:schemeClr val="tx1">
                    <a:tint val="75000"/>
                  </a:schemeClr>
                </a:solidFill>
              </a:defRPr>
            </a:lvl1pPr>
          </a:lstStyle>
          <a:p>
            <a:fld id="{477633ED-3AA5-4817-BA56-C55ADC2DA43C}" type="slidenum">
              <a:rPr lang="uk-UA" smtClean="0"/>
              <a:t>‹#›</a:t>
            </a:fld>
            <a:endParaRPr lang="uk-UA"/>
          </a:p>
        </p:txBody>
      </p:sp>
    </p:spTree>
    <p:extLst>
      <p:ext uri="{BB962C8B-B14F-4D97-AF65-F5344CB8AC3E}">
        <p14:creationId xmlns:p14="http://schemas.microsoft.com/office/powerpoint/2010/main" val="2335822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367" rtl="0" eaLnBrk="1" latinLnBrk="0" hangingPunct="1">
        <a:spcBef>
          <a:spcPct val="0"/>
        </a:spcBef>
        <a:buNone/>
        <a:defRPr sz="4900" kern="1200">
          <a:solidFill>
            <a:schemeClr val="tx1"/>
          </a:solidFill>
          <a:latin typeface="+mj-lt"/>
          <a:ea typeface="+mj-ea"/>
          <a:cs typeface="+mj-cs"/>
        </a:defRPr>
      </a:lvl1pPr>
    </p:titleStyle>
    <p:bodyStyle>
      <a:lvl1pPr marL="381888" indent="-381888" algn="l" defTabSz="1018367"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423" indent="-318240" algn="l" defTabSz="1018367"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2959" indent="-254592" algn="l" defTabSz="1018367"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143" indent="-254592" algn="l" defTabSz="1018367"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1326" indent="-254592" algn="l" defTabSz="1018367"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0510" indent="-254592" algn="l" defTabSz="101836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9694" indent="-254592" algn="l" defTabSz="101836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8877" indent="-254592" algn="l" defTabSz="101836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8061" indent="-254592" algn="l" defTabSz="101836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uk-UA"/>
      </a:defPPr>
      <a:lvl1pPr marL="0" algn="l" defTabSz="1018367" rtl="0" eaLnBrk="1" latinLnBrk="0" hangingPunct="1">
        <a:defRPr sz="2000" kern="1200">
          <a:solidFill>
            <a:schemeClr val="tx1"/>
          </a:solidFill>
          <a:latin typeface="+mn-lt"/>
          <a:ea typeface="+mn-ea"/>
          <a:cs typeface="+mn-cs"/>
        </a:defRPr>
      </a:lvl1pPr>
      <a:lvl2pPr marL="509184" algn="l" defTabSz="1018367" rtl="0" eaLnBrk="1" latinLnBrk="0" hangingPunct="1">
        <a:defRPr sz="2000" kern="1200">
          <a:solidFill>
            <a:schemeClr val="tx1"/>
          </a:solidFill>
          <a:latin typeface="+mn-lt"/>
          <a:ea typeface="+mn-ea"/>
          <a:cs typeface="+mn-cs"/>
        </a:defRPr>
      </a:lvl2pPr>
      <a:lvl3pPr marL="1018367" algn="l" defTabSz="1018367" rtl="0" eaLnBrk="1" latinLnBrk="0" hangingPunct="1">
        <a:defRPr sz="2000" kern="1200">
          <a:solidFill>
            <a:schemeClr val="tx1"/>
          </a:solidFill>
          <a:latin typeface="+mn-lt"/>
          <a:ea typeface="+mn-ea"/>
          <a:cs typeface="+mn-cs"/>
        </a:defRPr>
      </a:lvl3pPr>
      <a:lvl4pPr marL="1527551" algn="l" defTabSz="1018367" rtl="0" eaLnBrk="1" latinLnBrk="0" hangingPunct="1">
        <a:defRPr sz="2000" kern="1200">
          <a:solidFill>
            <a:schemeClr val="tx1"/>
          </a:solidFill>
          <a:latin typeface="+mn-lt"/>
          <a:ea typeface="+mn-ea"/>
          <a:cs typeface="+mn-cs"/>
        </a:defRPr>
      </a:lvl4pPr>
      <a:lvl5pPr marL="2036735" algn="l" defTabSz="1018367" rtl="0" eaLnBrk="1" latinLnBrk="0" hangingPunct="1">
        <a:defRPr sz="2000" kern="1200">
          <a:solidFill>
            <a:schemeClr val="tx1"/>
          </a:solidFill>
          <a:latin typeface="+mn-lt"/>
          <a:ea typeface="+mn-ea"/>
          <a:cs typeface="+mn-cs"/>
        </a:defRPr>
      </a:lvl5pPr>
      <a:lvl6pPr marL="2545918" algn="l" defTabSz="1018367" rtl="0" eaLnBrk="1" latinLnBrk="0" hangingPunct="1">
        <a:defRPr sz="2000" kern="1200">
          <a:solidFill>
            <a:schemeClr val="tx1"/>
          </a:solidFill>
          <a:latin typeface="+mn-lt"/>
          <a:ea typeface="+mn-ea"/>
          <a:cs typeface="+mn-cs"/>
        </a:defRPr>
      </a:lvl6pPr>
      <a:lvl7pPr marL="3055102" algn="l" defTabSz="1018367" rtl="0" eaLnBrk="1" latinLnBrk="0" hangingPunct="1">
        <a:defRPr sz="2000" kern="1200">
          <a:solidFill>
            <a:schemeClr val="tx1"/>
          </a:solidFill>
          <a:latin typeface="+mn-lt"/>
          <a:ea typeface="+mn-ea"/>
          <a:cs typeface="+mn-cs"/>
        </a:defRPr>
      </a:lvl7pPr>
      <a:lvl8pPr marL="3564285" algn="l" defTabSz="1018367" rtl="0" eaLnBrk="1" latinLnBrk="0" hangingPunct="1">
        <a:defRPr sz="2000" kern="1200">
          <a:solidFill>
            <a:schemeClr val="tx1"/>
          </a:solidFill>
          <a:latin typeface="+mn-lt"/>
          <a:ea typeface="+mn-ea"/>
          <a:cs typeface="+mn-cs"/>
        </a:defRPr>
      </a:lvl8pPr>
      <a:lvl9pPr marL="4073469" algn="l" defTabSz="101836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49.png"/><Relationship Id="rId3" Type="http://schemas.openxmlformats.org/officeDocument/2006/relationships/image" Target="../media/image114.svg"/><Relationship Id="rId7" Type="http://schemas.openxmlformats.org/officeDocument/2006/relationships/image" Target="../media/image46.png"/><Relationship Id="rId12" Type="http://schemas.openxmlformats.org/officeDocument/2006/relationships/image" Target="../media/image121.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gif"/><Relationship Id="rId11" Type="http://schemas.openxmlformats.org/officeDocument/2006/relationships/image" Target="../media/image48.png"/><Relationship Id="rId5" Type="http://schemas.openxmlformats.org/officeDocument/2006/relationships/image" Target="../media/image116.svg"/><Relationship Id="rId10" Type="http://schemas.openxmlformats.org/officeDocument/2006/relationships/image" Target="../media/image119.sv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123.sv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110.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31.svg"/><Relationship Id="rId5" Type="http://schemas.openxmlformats.org/officeDocument/2006/relationships/image" Target="../media/image129.svg"/><Relationship Id="rId10" Type="http://schemas.openxmlformats.org/officeDocument/2006/relationships/image" Target="../media/image54.png"/><Relationship Id="rId9" Type="http://schemas.openxmlformats.org/officeDocument/2006/relationships/image" Target="../media/image71.sv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4.png"/><Relationship Id="rId15" Type="http://schemas.openxmlformats.org/officeDocument/2006/relationships/image" Target="../media/image15.sv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4.svg"/><Relationship Id="rId7" Type="http://schemas.openxmlformats.org/officeDocument/2006/relationships/image" Target="../media/image17.gi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1.png"/><Relationship Id="rId7" Type="http://schemas.openxmlformats.org/officeDocument/2006/relationships/image" Target="../media/image23.gi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17.gif"/><Relationship Id="rId4" Type="http://schemas.openxmlformats.org/officeDocument/2006/relationships/image" Target="../media/image2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5.svg"/><Relationship Id="rId1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79.svg"/><Relationship Id="rId12" Type="http://schemas.openxmlformats.org/officeDocument/2006/relationships/image" Target="../media/image31.png"/><Relationship Id="rId17" Type="http://schemas.openxmlformats.org/officeDocument/2006/relationships/image" Target="../media/image89.svg"/><Relationship Id="rId2" Type="http://schemas.openxmlformats.org/officeDocument/2006/relationships/image" Target="../media/image26.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30.png"/><Relationship Id="rId19" Type="http://schemas.openxmlformats.org/officeDocument/2006/relationships/image" Target="../media/image91.svg"/><Relationship Id="rId9" Type="http://schemas.openxmlformats.org/officeDocument/2006/relationships/image" Target="../media/image81.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93.svg"/><Relationship Id="rId7"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080" t="7080" r="1858"/>
          <a:stretch>
            <a:fillRect/>
          </a:stretch>
        </p:blipFill>
        <p:spPr>
          <a:xfrm>
            <a:off x="6261" y="0"/>
            <a:ext cx="10477500" cy="7345363"/>
          </a:xfrm>
          <a:prstGeom prst="rect">
            <a:avLst/>
          </a:prstGeom>
        </p:spPr>
      </p:pic>
      <p:pic>
        <p:nvPicPr>
          <p:cNvPr id="3" name="Picture 3"/>
          <p:cNvPicPr>
            <a:picLocks noChangeAspect="1"/>
          </p:cNvPicPr>
          <p:nvPr/>
        </p:nvPicPr>
        <p:blipFill>
          <a:blip r:embed="rId3"/>
          <a:srcRect/>
          <a:stretch>
            <a:fillRect/>
          </a:stretch>
        </p:blipFill>
        <p:spPr>
          <a:xfrm>
            <a:off x="306903" y="4009103"/>
            <a:ext cx="910135" cy="3336260"/>
          </a:xfrm>
          <a:prstGeom prst="rect">
            <a:avLst/>
          </a:prstGeom>
        </p:spPr>
      </p:pic>
      <p:sp>
        <p:nvSpPr>
          <p:cNvPr id="4" name="TextBox 4"/>
          <p:cNvSpPr txBox="1"/>
          <p:nvPr/>
        </p:nvSpPr>
        <p:spPr>
          <a:xfrm>
            <a:off x="761970" y="-71373"/>
            <a:ext cx="9301316" cy="2962349"/>
          </a:xfrm>
          <a:prstGeom prst="rect">
            <a:avLst/>
          </a:prstGeom>
        </p:spPr>
        <p:txBody>
          <a:bodyPr wrap="square" lIns="0" tIns="0" rIns="0" bIns="0" rtlCol="0" anchor="t">
            <a:spAutoFit/>
          </a:bodyPr>
          <a:lstStyle/>
          <a:p>
            <a:pPr algn="ctr">
              <a:lnSpc>
                <a:spcPts val="7747"/>
              </a:lnSpc>
            </a:pPr>
            <a:r>
              <a:rPr lang="uk-UA" sz="4800" dirty="0" smtClean="0">
                <a:solidFill>
                  <a:srgbClr val="FFFF00"/>
                </a:solidFill>
                <a:latin typeface="Another Shabby Bold"/>
              </a:rPr>
              <a:t>Єдиний урок</a:t>
            </a:r>
          </a:p>
          <a:p>
            <a:pPr algn="ctr">
              <a:lnSpc>
                <a:spcPts val="7747"/>
              </a:lnSpc>
            </a:pPr>
            <a:r>
              <a:rPr lang="uk-UA" sz="4800" dirty="0" smtClean="0">
                <a:solidFill>
                  <a:srgbClr val="FFFF00"/>
                </a:solidFill>
                <a:latin typeface="Another Shabby Bold"/>
              </a:rPr>
              <a:t>«Чорнобиль - трагедія, подвиг, пам'ять...»</a:t>
            </a:r>
            <a:endParaRPr lang="en-US" sz="6000" dirty="0">
              <a:solidFill>
                <a:srgbClr val="FFFF00"/>
              </a:solidFill>
              <a:effectLst>
                <a:glow rad="127000">
                  <a:srgbClr val="FFFF00"/>
                </a:glow>
              </a:effectLst>
              <a:latin typeface="Mistral" pitchFamily="66" charset="0"/>
            </a:endParaRPr>
          </a:p>
        </p:txBody>
      </p:sp>
      <p:sp>
        <p:nvSpPr>
          <p:cNvPr id="5" name="TextBox 4"/>
          <p:cNvSpPr txBox="1"/>
          <p:nvPr/>
        </p:nvSpPr>
        <p:spPr>
          <a:xfrm>
            <a:off x="6525626" y="5523526"/>
            <a:ext cx="3901673" cy="1754326"/>
          </a:xfrm>
          <a:prstGeom prst="rect">
            <a:avLst/>
          </a:prstGeom>
          <a:noFill/>
        </p:spPr>
        <p:txBody>
          <a:bodyPr wrap="square" rtlCol="0">
            <a:spAutoFit/>
          </a:bodyPr>
          <a:lstStyle/>
          <a:p>
            <a:r>
              <a:rPr lang="uk-UA" sz="3600" dirty="0" smtClean="0">
                <a:solidFill>
                  <a:srgbClr val="FFFF00"/>
                </a:solidFill>
                <a:latin typeface="Times New Roman" pitchFamily="18" charset="0"/>
                <a:cs typeface="Times New Roman" pitchFamily="18" charset="0"/>
              </a:rPr>
              <a:t>Підготувала </a:t>
            </a:r>
          </a:p>
          <a:p>
            <a:r>
              <a:rPr lang="uk-UA" sz="3600" dirty="0" smtClean="0">
                <a:solidFill>
                  <a:srgbClr val="FFFF00"/>
                </a:solidFill>
                <a:latin typeface="Times New Roman" pitchFamily="18" charset="0"/>
                <a:cs typeface="Times New Roman" pitchFamily="18" charset="0"/>
              </a:rPr>
              <a:t>вчитель 5-А класу</a:t>
            </a:r>
          </a:p>
          <a:p>
            <a:r>
              <a:rPr lang="uk-UA" sz="3600" dirty="0" smtClean="0">
                <a:solidFill>
                  <a:srgbClr val="FFFF00"/>
                </a:solidFill>
                <a:latin typeface="Times New Roman" pitchFamily="18" charset="0"/>
                <a:cs typeface="Times New Roman" pitchFamily="18" charset="0"/>
              </a:rPr>
              <a:t>Різченко Я.В.</a:t>
            </a:r>
            <a:endParaRPr lang="uk-UA" sz="36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488313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4961" y="3260025"/>
            <a:ext cx="2125623" cy="293814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217" y="5006794"/>
            <a:ext cx="4679319" cy="2487703"/>
          </a:xfrm>
          <a:prstGeom prst="rect">
            <a:avLst/>
          </a:prstGeom>
        </p:spPr>
      </p:pic>
      <p:pic>
        <p:nvPicPr>
          <p:cNvPr id="4" name="Picture 4"/>
          <p:cNvPicPr>
            <a:picLocks noChangeAspect="1"/>
          </p:cNvPicPr>
          <p:nvPr/>
        </p:nvPicPr>
        <p:blipFill>
          <a:blip r:embed="rId6"/>
          <a:srcRect/>
          <a:stretch>
            <a:fillRect/>
          </a:stretch>
        </p:blipFill>
        <p:spPr>
          <a:xfrm>
            <a:off x="66277" y="4944185"/>
            <a:ext cx="2517422" cy="240117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98181" y="196437"/>
            <a:ext cx="4679319" cy="24877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971840" y="1839220"/>
            <a:ext cx="2093485" cy="19892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694441" y="1176364"/>
            <a:ext cx="2159725" cy="1991040"/>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37840" y="2206947"/>
            <a:ext cx="2456055" cy="172471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60731">
            <a:off x="4469903" y="5876290"/>
            <a:ext cx="1003876" cy="1469073"/>
          </a:xfrm>
          <a:prstGeom prst="rect">
            <a:avLst/>
          </a:prstGeom>
        </p:spPr>
      </p:pic>
      <p:sp>
        <p:nvSpPr>
          <p:cNvPr id="10" name="TextBox 10"/>
          <p:cNvSpPr txBox="1"/>
          <p:nvPr/>
        </p:nvSpPr>
        <p:spPr>
          <a:xfrm>
            <a:off x="66276" y="162733"/>
            <a:ext cx="6796533" cy="628377"/>
          </a:xfrm>
          <a:prstGeom prst="rect">
            <a:avLst/>
          </a:prstGeom>
        </p:spPr>
        <p:txBody>
          <a:bodyPr wrap="square" lIns="0" tIns="0" rIns="0" bIns="0" rtlCol="0" anchor="t">
            <a:spAutoFit/>
          </a:bodyPr>
          <a:lstStyle/>
          <a:p>
            <a:pPr algn="ctr">
              <a:lnSpc>
                <a:spcPts val="4878"/>
              </a:lnSpc>
              <a:spcBef>
                <a:spcPct val="0"/>
              </a:spcBef>
            </a:pPr>
            <a:r>
              <a:rPr lang="en-US"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НАСЛІДКИ </a:t>
            </a:r>
            <a:r>
              <a:rPr lang="uk-UA"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 </a:t>
            </a:r>
            <a:r>
              <a:rPr lang="en-US"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АВАРІЇ</a:t>
            </a:r>
            <a:r>
              <a:rPr lang="uk-UA"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 </a:t>
            </a:r>
            <a:r>
              <a:rPr lang="en-US"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 НА</a:t>
            </a:r>
            <a:r>
              <a:rPr lang="uk-UA"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 </a:t>
            </a:r>
            <a:r>
              <a:rPr lang="en-US"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 ЧАЕС</a:t>
            </a:r>
          </a:p>
        </p:txBody>
      </p:sp>
      <p:sp>
        <p:nvSpPr>
          <p:cNvPr id="11" name="TextBox 11"/>
          <p:cNvSpPr txBox="1"/>
          <p:nvPr/>
        </p:nvSpPr>
        <p:spPr>
          <a:xfrm>
            <a:off x="524842" y="1536265"/>
            <a:ext cx="2578287" cy="1051570"/>
          </a:xfrm>
          <a:prstGeom prst="rect">
            <a:avLst/>
          </a:prstGeom>
        </p:spPr>
        <p:txBody>
          <a:bodyPr lIns="0" tIns="0" rIns="0" bIns="0" rtlCol="0" anchor="t">
            <a:spAutoFit/>
          </a:bodyPr>
          <a:lstStyle/>
          <a:p>
            <a:pPr algn="ctr">
              <a:lnSpc>
                <a:spcPts val="4147"/>
              </a:lnSpc>
              <a:spcBef>
                <a:spcPct val="0"/>
              </a:spcBef>
            </a:pPr>
            <a:r>
              <a:rPr lang="en-US" sz="3000" dirty="0" err="1">
                <a:solidFill>
                  <a:srgbClr val="FF0000"/>
                </a:solidFill>
                <a:effectLst>
                  <a:glow rad="127000">
                    <a:srgbClr val="FFFF00"/>
                  </a:glow>
                  <a:outerShdw blurRad="38100" dist="38100" dir="2700000" algn="tl">
                    <a:srgbClr val="000000">
                      <a:alpha val="43137"/>
                    </a:srgbClr>
                  </a:outerShdw>
                </a:effectLst>
                <a:latin typeface="Segoe Print" pitchFamily="2" charset="0"/>
              </a:rPr>
              <a:t>Забруднення</a:t>
            </a:r>
            <a:r>
              <a:rPr lang="en-US" sz="3000" dirty="0">
                <a:solidFill>
                  <a:srgbClr val="FF0000"/>
                </a:solidFill>
                <a:effectLst>
                  <a:glow rad="127000">
                    <a:srgbClr val="FFFF00"/>
                  </a:glow>
                  <a:outerShdw blurRad="38100" dist="38100" dir="2700000" algn="tl">
                    <a:srgbClr val="000000">
                      <a:alpha val="43137"/>
                    </a:srgbClr>
                  </a:outerShdw>
                </a:effectLst>
                <a:latin typeface="Segoe Print" pitchFamily="2" charset="0"/>
              </a:rPr>
              <a:t> </a:t>
            </a:r>
          </a:p>
          <a:p>
            <a:pPr algn="ctr">
              <a:lnSpc>
                <a:spcPts val="4147"/>
              </a:lnSpc>
              <a:spcBef>
                <a:spcPct val="0"/>
              </a:spcBef>
            </a:pPr>
            <a:r>
              <a:rPr lang="en-US" sz="3000" dirty="0" err="1">
                <a:solidFill>
                  <a:srgbClr val="FF0000"/>
                </a:solidFill>
                <a:effectLst>
                  <a:glow rad="127000">
                    <a:srgbClr val="FFFF00"/>
                  </a:glow>
                </a:effectLst>
                <a:latin typeface="Segoe Print" pitchFamily="2" charset="0"/>
              </a:rPr>
              <a:t>довкілля</a:t>
            </a:r>
            <a:endParaRPr lang="en-US" sz="3000" dirty="0">
              <a:solidFill>
                <a:srgbClr val="FF0000"/>
              </a:solidFill>
              <a:effectLst>
                <a:glow rad="127000">
                  <a:srgbClr val="FFFF00"/>
                </a:glow>
              </a:effectLst>
              <a:latin typeface="Segoe Print" pitchFamily="2" charset="0"/>
            </a:endParaRPr>
          </a:p>
        </p:txBody>
      </p:sp>
      <p:sp>
        <p:nvSpPr>
          <p:cNvPr id="12" name="TextBox 12"/>
          <p:cNvSpPr txBox="1"/>
          <p:nvPr/>
        </p:nvSpPr>
        <p:spPr>
          <a:xfrm>
            <a:off x="7063920" y="3937059"/>
            <a:ext cx="3261429" cy="1077218"/>
          </a:xfrm>
          <a:prstGeom prst="rect">
            <a:avLst/>
          </a:prstGeom>
        </p:spPr>
        <p:txBody>
          <a:bodyPr lIns="0" tIns="0" rIns="0" bIns="0" rtlCol="0" anchor="t">
            <a:spAutoFit/>
          </a:bodyPr>
          <a:lstStyle/>
          <a:p>
            <a:pPr algn="ctr">
              <a:lnSpc>
                <a:spcPts val="4147"/>
              </a:lnSpc>
              <a:spcBef>
                <a:spcPct val="0"/>
              </a:spcBef>
            </a:pPr>
            <a:r>
              <a:rPr lang="en-US" sz="3000" dirty="0" err="1">
                <a:solidFill>
                  <a:srgbClr val="FF0000"/>
                </a:solidFill>
                <a:effectLst>
                  <a:glow rad="127000">
                    <a:srgbClr val="FFFF00"/>
                  </a:glow>
                </a:effectLst>
                <a:latin typeface="Segoe Print" pitchFamily="2" charset="0"/>
              </a:rPr>
              <a:t>Вплив</a:t>
            </a:r>
            <a:r>
              <a:rPr lang="en-US" sz="3000" dirty="0">
                <a:solidFill>
                  <a:srgbClr val="FF0000"/>
                </a:solidFill>
                <a:effectLst>
                  <a:glow rad="127000">
                    <a:srgbClr val="FFFF00"/>
                  </a:glow>
                </a:effectLst>
                <a:latin typeface="Segoe Print" pitchFamily="2" charset="0"/>
              </a:rPr>
              <a:t> </a:t>
            </a:r>
            <a:r>
              <a:rPr lang="en-US" sz="3000" dirty="0" err="1">
                <a:solidFill>
                  <a:srgbClr val="FF0000"/>
                </a:solidFill>
                <a:effectLst>
                  <a:glow rad="127000">
                    <a:srgbClr val="FFFF00"/>
                  </a:glow>
                </a:effectLst>
                <a:latin typeface="Segoe Print" pitchFamily="2" charset="0"/>
              </a:rPr>
              <a:t>аварії</a:t>
            </a:r>
            <a:r>
              <a:rPr lang="en-US" sz="3000" dirty="0">
                <a:solidFill>
                  <a:srgbClr val="FF0000"/>
                </a:solidFill>
                <a:effectLst>
                  <a:glow rad="127000">
                    <a:srgbClr val="FFFF00"/>
                  </a:glow>
                </a:effectLst>
                <a:latin typeface="Segoe Print" pitchFamily="2" charset="0"/>
              </a:rPr>
              <a:t> </a:t>
            </a:r>
            <a:r>
              <a:rPr lang="en-US" sz="3000" dirty="0" err="1">
                <a:solidFill>
                  <a:srgbClr val="FF0000"/>
                </a:solidFill>
                <a:effectLst>
                  <a:glow rad="127000">
                    <a:srgbClr val="FFFF00"/>
                  </a:glow>
                </a:effectLst>
                <a:latin typeface="Segoe Print" pitchFamily="2" charset="0"/>
              </a:rPr>
              <a:t>на</a:t>
            </a:r>
            <a:r>
              <a:rPr lang="en-US" sz="3000" dirty="0">
                <a:solidFill>
                  <a:srgbClr val="FF0000"/>
                </a:solidFill>
                <a:effectLst>
                  <a:glow rad="127000">
                    <a:srgbClr val="FFFF00"/>
                  </a:glow>
                </a:effectLst>
                <a:latin typeface="Segoe Print" pitchFamily="2" charset="0"/>
              </a:rPr>
              <a:t> </a:t>
            </a:r>
          </a:p>
          <a:p>
            <a:pPr algn="ctr">
              <a:lnSpc>
                <a:spcPts val="4293"/>
              </a:lnSpc>
              <a:spcBef>
                <a:spcPct val="0"/>
              </a:spcBef>
            </a:pPr>
            <a:r>
              <a:rPr lang="en-US" sz="3100" dirty="0" err="1">
                <a:solidFill>
                  <a:srgbClr val="FF0000"/>
                </a:solidFill>
                <a:effectLst>
                  <a:glow rad="127000">
                    <a:srgbClr val="FFFF00"/>
                  </a:glow>
                </a:effectLst>
                <a:latin typeface="Segoe Print" pitchFamily="2" charset="0"/>
              </a:rPr>
              <a:t>здоров'я</a:t>
            </a:r>
            <a:r>
              <a:rPr lang="en-US" sz="3100" dirty="0">
                <a:solidFill>
                  <a:srgbClr val="FF0000"/>
                </a:solidFill>
                <a:effectLst>
                  <a:glow rad="127000">
                    <a:srgbClr val="FFFF00"/>
                  </a:glow>
                </a:effectLst>
                <a:latin typeface="Segoe Print" pitchFamily="2" charset="0"/>
              </a:rPr>
              <a:t> </a:t>
            </a:r>
            <a:r>
              <a:rPr lang="en-US" sz="3100" dirty="0" err="1">
                <a:solidFill>
                  <a:srgbClr val="FF0000"/>
                </a:solidFill>
                <a:effectLst>
                  <a:glow rad="127000">
                    <a:srgbClr val="FFFF00"/>
                  </a:glow>
                </a:effectLst>
                <a:latin typeface="Segoe Print" pitchFamily="2" charset="0"/>
              </a:rPr>
              <a:t>людей</a:t>
            </a:r>
            <a:endParaRPr lang="en-US" sz="3100" dirty="0">
              <a:solidFill>
                <a:srgbClr val="FF0000"/>
              </a:solidFill>
              <a:effectLst>
                <a:glow rad="127000">
                  <a:srgbClr val="FFFF00"/>
                </a:glow>
              </a:effectLst>
              <a:latin typeface="Segoe Print" pitchFamily="2" charset="0"/>
            </a:endParaRPr>
          </a:p>
        </p:txBody>
      </p:sp>
      <p:sp>
        <p:nvSpPr>
          <p:cNvPr id="13" name="TextBox 13"/>
          <p:cNvSpPr txBox="1"/>
          <p:nvPr/>
        </p:nvSpPr>
        <p:spPr>
          <a:xfrm>
            <a:off x="4996752" y="5394939"/>
            <a:ext cx="2976555" cy="769441"/>
          </a:xfrm>
          <a:prstGeom prst="rect">
            <a:avLst/>
          </a:prstGeom>
        </p:spPr>
        <p:txBody>
          <a:bodyPr wrap="square" lIns="0" tIns="0" rIns="0" bIns="0" rtlCol="0" anchor="t">
            <a:spAutoFit/>
          </a:bodyPr>
          <a:lstStyle/>
          <a:p>
            <a:pPr algn="ctr">
              <a:lnSpc>
                <a:spcPts val="2978"/>
              </a:lnSpc>
              <a:spcBef>
                <a:spcPct val="0"/>
              </a:spcBef>
            </a:pPr>
            <a:r>
              <a:rPr lang="en-US" sz="2900" dirty="0" err="1">
                <a:solidFill>
                  <a:srgbClr val="0070C0"/>
                </a:solidFill>
                <a:effectLst>
                  <a:glow rad="127000">
                    <a:schemeClr val="bg1"/>
                  </a:glow>
                </a:effectLst>
                <a:latin typeface="Another Shabby Bold"/>
              </a:rPr>
              <a:t>Онкологічні</a:t>
            </a:r>
            <a:r>
              <a:rPr lang="en-US" sz="2900" dirty="0">
                <a:solidFill>
                  <a:srgbClr val="0070C0"/>
                </a:solidFill>
                <a:effectLst>
                  <a:glow rad="127000">
                    <a:schemeClr val="bg1"/>
                  </a:glow>
                </a:effectLst>
                <a:latin typeface="Another Shabby Bold"/>
              </a:rPr>
              <a:t> </a:t>
            </a:r>
            <a:r>
              <a:rPr lang="en-US" sz="2900" dirty="0" err="1">
                <a:solidFill>
                  <a:srgbClr val="0070C0"/>
                </a:solidFill>
                <a:effectLst>
                  <a:glow rad="127000">
                    <a:schemeClr val="bg1"/>
                  </a:glow>
                </a:effectLst>
                <a:latin typeface="Another Shabby Bold"/>
              </a:rPr>
              <a:t>захворювання</a:t>
            </a:r>
            <a:endParaRPr lang="en-US" sz="2900" dirty="0">
              <a:solidFill>
                <a:srgbClr val="0070C0"/>
              </a:solidFill>
              <a:effectLst>
                <a:glow rad="127000">
                  <a:schemeClr val="bg1"/>
                </a:glow>
              </a:effectLst>
              <a:latin typeface="Another Shabby Bold"/>
            </a:endParaRPr>
          </a:p>
        </p:txBody>
      </p:sp>
      <p:sp>
        <p:nvSpPr>
          <p:cNvPr id="14" name="TextBox 14"/>
          <p:cNvSpPr txBox="1"/>
          <p:nvPr/>
        </p:nvSpPr>
        <p:spPr>
          <a:xfrm>
            <a:off x="8694635" y="5224807"/>
            <a:ext cx="1782866" cy="384721"/>
          </a:xfrm>
          <a:prstGeom prst="rect">
            <a:avLst/>
          </a:prstGeom>
        </p:spPr>
        <p:txBody>
          <a:bodyPr wrap="square" lIns="0" tIns="0" rIns="0" bIns="0" rtlCol="0" anchor="t">
            <a:spAutoFit/>
          </a:bodyPr>
          <a:lstStyle/>
          <a:p>
            <a:pPr algn="ctr">
              <a:lnSpc>
                <a:spcPts val="2978"/>
              </a:lnSpc>
              <a:spcBef>
                <a:spcPct val="0"/>
              </a:spcBef>
            </a:pPr>
            <a:r>
              <a:rPr lang="en-US" sz="2900" dirty="0" err="1">
                <a:solidFill>
                  <a:srgbClr val="0070C0"/>
                </a:solidFill>
                <a:effectLst>
                  <a:glow rad="127000">
                    <a:schemeClr val="bg1"/>
                  </a:glow>
                </a:effectLst>
                <a:latin typeface="Another Shabby Bold"/>
              </a:rPr>
              <a:t>Лейкемія</a:t>
            </a:r>
            <a:endParaRPr lang="en-US" sz="2900" dirty="0">
              <a:solidFill>
                <a:srgbClr val="0070C0"/>
              </a:solidFill>
              <a:effectLst>
                <a:glow rad="127000">
                  <a:schemeClr val="bg1"/>
                </a:glow>
              </a:effectLst>
              <a:latin typeface="Another Shabby Bold"/>
            </a:endParaRPr>
          </a:p>
        </p:txBody>
      </p:sp>
      <p:sp>
        <p:nvSpPr>
          <p:cNvPr id="15" name="TextBox 15"/>
          <p:cNvSpPr txBox="1"/>
          <p:nvPr/>
        </p:nvSpPr>
        <p:spPr>
          <a:xfrm>
            <a:off x="6722453" y="6350679"/>
            <a:ext cx="3548242" cy="769441"/>
          </a:xfrm>
          <a:prstGeom prst="rect">
            <a:avLst/>
          </a:prstGeom>
        </p:spPr>
        <p:txBody>
          <a:bodyPr lIns="0" tIns="0" rIns="0" bIns="0" rtlCol="0" anchor="t">
            <a:spAutoFit/>
          </a:bodyPr>
          <a:lstStyle/>
          <a:p>
            <a:pPr algn="ctr">
              <a:lnSpc>
                <a:spcPts val="2978"/>
              </a:lnSpc>
              <a:spcBef>
                <a:spcPct val="0"/>
              </a:spcBef>
            </a:pPr>
            <a:r>
              <a:rPr lang="en-US" sz="2900" dirty="0" err="1">
                <a:solidFill>
                  <a:srgbClr val="0070C0"/>
                </a:solidFill>
                <a:effectLst>
                  <a:glow rad="127000">
                    <a:schemeClr val="bg1"/>
                  </a:glow>
                </a:effectLst>
                <a:latin typeface="Another Shabby Bold"/>
              </a:rPr>
              <a:t>Рак</a:t>
            </a:r>
            <a:r>
              <a:rPr lang="en-US" sz="2900" dirty="0">
                <a:solidFill>
                  <a:srgbClr val="000000"/>
                </a:solidFill>
                <a:effectLst>
                  <a:glow rad="127000">
                    <a:schemeClr val="bg1"/>
                  </a:glow>
                </a:effectLst>
                <a:latin typeface="Another Shabby Bold"/>
              </a:rPr>
              <a:t> </a:t>
            </a:r>
            <a:r>
              <a:rPr lang="en-US" sz="2900" dirty="0" err="1">
                <a:solidFill>
                  <a:srgbClr val="0070C0"/>
                </a:solidFill>
                <a:effectLst>
                  <a:glow rad="127000">
                    <a:schemeClr val="bg1"/>
                  </a:glow>
                </a:effectLst>
                <a:latin typeface="Another Shabby Bold"/>
              </a:rPr>
              <a:t>щитоподібної</a:t>
            </a:r>
            <a:r>
              <a:rPr lang="en-US" sz="2900" dirty="0">
                <a:solidFill>
                  <a:srgbClr val="000000"/>
                </a:solidFill>
                <a:effectLst>
                  <a:glow rad="127000">
                    <a:schemeClr val="bg1"/>
                  </a:glow>
                </a:effectLst>
                <a:latin typeface="Another Shabby Bold"/>
              </a:rPr>
              <a:t> </a:t>
            </a:r>
            <a:r>
              <a:rPr lang="en-US" sz="2900" dirty="0" err="1">
                <a:solidFill>
                  <a:srgbClr val="0070C0"/>
                </a:solidFill>
                <a:effectLst>
                  <a:glow rad="127000">
                    <a:schemeClr val="bg1"/>
                  </a:glow>
                </a:effectLst>
                <a:latin typeface="Another Shabby Bold"/>
              </a:rPr>
              <a:t>залози</a:t>
            </a:r>
            <a:endParaRPr lang="en-US" sz="2900" dirty="0">
              <a:solidFill>
                <a:srgbClr val="0070C0"/>
              </a:solidFill>
              <a:effectLst>
                <a:glow rad="127000">
                  <a:schemeClr val="bg1"/>
                </a:glow>
              </a:effectLst>
              <a:latin typeface="Another Shabby Bold"/>
            </a:endParaRPr>
          </a:p>
        </p:txBody>
      </p:sp>
      <p:sp>
        <p:nvSpPr>
          <p:cNvPr id="16" name="TextBox 16"/>
          <p:cNvSpPr txBox="1"/>
          <p:nvPr/>
        </p:nvSpPr>
        <p:spPr>
          <a:xfrm>
            <a:off x="4350537" y="3926602"/>
            <a:ext cx="2561981" cy="1154162"/>
          </a:xfrm>
          <a:prstGeom prst="rect">
            <a:avLst/>
          </a:prstGeom>
        </p:spPr>
        <p:txBody>
          <a:bodyPr lIns="0" tIns="0" rIns="0" bIns="0" rtlCol="0" anchor="t">
            <a:spAutoFit/>
          </a:bodyPr>
          <a:lstStyle/>
          <a:p>
            <a:pPr algn="ctr">
              <a:lnSpc>
                <a:spcPts val="2978"/>
              </a:lnSpc>
              <a:spcBef>
                <a:spcPct val="0"/>
              </a:spcBef>
            </a:pPr>
            <a:r>
              <a:rPr lang="en-US" sz="2500" dirty="0" err="1">
                <a:solidFill>
                  <a:srgbClr val="0070C0"/>
                </a:solidFill>
                <a:effectLst>
                  <a:glow rad="127000">
                    <a:schemeClr val="bg1"/>
                  </a:glow>
                </a:effectLst>
                <a:latin typeface="Another Shabby Bold"/>
              </a:rPr>
              <a:t>Гостра</a:t>
            </a:r>
            <a:r>
              <a:rPr lang="en-US" sz="2500" dirty="0">
                <a:solidFill>
                  <a:srgbClr val="0070C0"/>
                </a:solidFill>
                <a:effectLst>
                  <a:glow rad="127000">
                    <a:schemeClr val="bg1"/>
                  </a:glow>
                </a:effectLst>
                <a:latin typeface="Another Shabby Bold"/>
              </a:rPr>
              <a:t> </a:t>
            </a:r>
            <a:r>
              <a:rPr lang="en-US" sz="2500" dirty="0" err="1">
                <a:solidFill>
                  <a:srgbClr val="0070C0"/>
                </a:solidFill>
                <a:effectLst>
                  <a:glow rad="127000">
                    <a:schemeClr val="bg1"/>
                  </a:glow>
                </a:effectLst>
                <a:latin typeface="Another Shabby Bold"/>
              </a:rPr>
              <a:t>променева</a:t>
            </a:r>
            <a:r>
              <a:rPr lang="en-US" sz="2500" dirty="0">
                <a:solidFill>
                  <a:srgbClr val="0070C0"/>
                </a:solidFill>
                <a:effectLst>
                  <a:glow rad="127000">
                    <a:schemeClr val="bg1"/>
                  </a:glow>
                </a:effectLst>
                <a:latin typeface="Another Shabby Bold"/>
              </a:rPr>
              <a:t> </a:t>
            </a:r>
          </a:p>
          <a:p>
            <a:pPr algn="ctr">
              <a:lnSpc>
                <a:spcPts val="2978"/>
              </a:lnSpc>
              <a:spcBef>
                <a:spcPct val="0"/>
              </a:spcBef>
            </a:pPr>
            <a:r>
              <a:rPr lang="en-US" sz="2500" dirty="0" err="1">
                <a:solidFill>
                  <a:srgbClr val="0070C0"/>
                </a:solidFill>
                <a:effectLst>
                  <a:glow rad="127000">
                    <a:schemeClr val="bg1"/>
                  </a:glow>
                </a:effectLst>
                <a:latin typeface="Another Shabby Bold"/>
              </a:rPr>
              <a:t>хвороба</a:t>
            </a:r>
            <a:endParaRPr lang="en-US" sz="2500" dirty="0">
              <a:solidFill>
                <a:srgbClr val="0070C0"/>
              </a:solidFill>
              <a:effectLst>
                <a:glow rad="127000">
                  <a:schemeClr val="bg1"/>
                </a:glow>
              </a:effectLst>
              <a:latin typeface="Another Shabby Bold"/>
            </a:endParaRPr>
          </a:p>
        </p:txBody>
      </p:sp>
      <p:sp>
        <p:nvSpPr>
          <p:cNvPr id="17" name="TextBox 17"/>
          <p:cNvSpPr txBox="1"/>
          <p:nvPr/>
        </p:nvSpPr>
        <p:spPr>
          <a:xfrm>
            <a:off x="3363191" y="816996"/>
            <a:ext cx="2655392" cy="1154162"/>
          </a:xfrm>
          <a:prstGeom prst="rect">
            <a:avLst/>
          </a:prstGeom>
        </p:spPr>
        <p:txBody>
          <a:bodyPr wrap="square" lIns="0" tIns="0" rIns="0" bIns="0" rtlCol="0" anchor="t">
            <a:spAutoFit/>
          </a:bodyPr>
          <a:lstStyle/>
          <a:p>
            <a:pPr algn="ctr">
              <a:lnSpc>
                <a:spcPts val="2978"/>
              </a:lnSpc>
              <a:spcBef>
                <a:spcPct val="0"/>
              </a:spcBef>
            </a:pPr>
            <a:r>
              <a:rPr lang="en-US" sz="2900" dirty="0" err="1">
                <a:solidFill>
                  <a:srgbClr val="0070C0"/>
                </a:solidFill>
                <a:effectLst>
                  <a:glow rad="127000">
                    <a:schemeClr val="bg1"/>
                  </a:glow>
                </a:effectLst>
                <a:latin typeface="Another Shabby Bold"/>
              </a:rPr>
              <a:t>вода</a:t>
            </a:r>
            <a:r>
              <a:rPr lang="en-US" sz="2900" dirty="0">
                <a:solidFill>
                  <a:srgbClr val="0070C0"/>
                </a:solidFill>
                <a:effectLst>
                  <a:glow rad="127000">
                    <a:schemeClr val="bg1"/>
                  </a:glow>
                </a:effectLst>
                <a:latin typeface="Another Shabby Bold"/>
              </a:rPr>
              <a:t>: </a:t>
            </a:r>
            <a:r>
              <a:rPr lang="en-US" sz="2900" dirty="0" err="1">
                <a:solidFill>
                  <a:srgbClr val="0070C0"/>
                </a:solidFill>
                <a:effectLst>
                  <a:glow rad="127000">
                    <a:schemeClr val="bg1"/>
                  </a:glow>
                </a:effectLst>
                <a:latin typeface="Another Shabby Bold"/>
              </a:rPr>
              <a:t>річки</a:t>
            </a:r>
            <a:r>
              <a:rPr lang="en-US" sz="2900" dirty="0">
                <a:solidFill>
                  <a:srgbClr val="0070C0"/>
                </a:solidFill>
                <a:effectLst>
                  <a:glow rad="127000">
                    <a:schemeClr val="bg1"/>
                  </a:glow>
                </a:effectLst>
                <a:latin typeface="Another Shabby Bold"/>
              </a:rPr>
              <a:t>, </a:t>
            </a:r>
            <a:r>
              <a:rPr lang="en-US" sz="2900" dirty="0" err="1">
                <a:solidFill>
                  <a:srgbClr val="0070C0"/>
                </a:solidFill>
                <a:effectLst>
                  <a:glow rad="127000">
                    <a:schemeClr val="bg1"/>
                  </a:glow>
                </a:effectLst>
                <a:latin typeface="Another Shabby Bold"/>
              </a:rPr>
              <a:t>озера</a:t>
            </a:r>
            <a:r>
              <a:rPr lang="en-US" sz="2900" dirty="0">
                <a:solidFill>
                  <a:srgbClr val="0070C0"/>
                </a:solidFill>
                <a:effectLst>
                  <a:glow rad="127000">
                    <a:schemeClr val="bg1"/>
                  </a:glow>
                </a:effectLst>
                <a:latin typeface="Another Shabby Bold"/>
              </a:rPr>
              <a:t>, </a:t>
            </a:r>
            <a:r>
              <a:rPr lang="en-US" sz="2900" dirty="0" err="1">
                <a:solidFill>
                  <a:srgbClr val="0070C0"/>
                </a:solidFill>
                <a:effectLst>
                  <a:glow rad="127000">
                    <a:schemeClr val="bg1"/>
                  </a:glow>
                </a:effectLst>
                <a:latin typeface="Another Shabby Bold"/>
              </a:rPr>
              <a:t>моря</a:t>
            </a:r>
            <a:r>
              <a:rPr lang="en-US" sz="2900" dirty="0">
                <a:solidFill>
                  <a:srgbClr val="0070C0"/>
                </a:solidFill>
                <a:effectLst>
                  <a:glow rad="127000">
                    <a:schemeClr val="bg1"/>
                  </a:glow>
                </a:effectLst>
                <a:latin typeface="Another Shabby Bold"/>
              </a:rPr>
              <a:t>, </a:t>
            </a:r>
            <a:r>
              <a:rPr lang="en-US" sz="2900" dirty="0" err="1">
                <a:solidFill>
                  <a:srgbClr val="0070C0"/>
                </a:solidFill>
                <a:effectLst>
                  <a:glow rad="127000">
                    <a:schemeClr val="bg1"/>
                  </a:glow>
                </a:effectLst>
                <a:latin typeface="Another Shabby Bold"/>
              </a:rPr>
              <a:t>грунтові</a:t>
            </a:r>
            <a:r>
              <a:rPr lang="en-US" sz="2900" dirty="0">
                <a:solidFill>
                  <a:srgbClr val="0070C0"/>
                </a:solidFill>
                <a:effectLst>
                  <a:glow rad="127000">
                    <a:schemeClr val="bg1"/>
                  </a:glow>
                </a:effectLst>
                <a:latin typeface="Another Shabby Bold"/>
              </a:rPr>
              <a:t> </a:t>
            </a:r>
            <a:r>
              <a:rPr lang="en-US" sz="2900" dirty="0" err="1">
                <a:solidFill>
                  <a:srgbClr val="0070C0"/>
                </a:solidFill>
                <a:effectLst>
                  <a:glow rad="127000">
                    <a:schemeClr val="bg1"/>
                  </a:glow>
                </a:effectLst>
                <a:latin typeface="Another Shabby Bold"/>
              </a:rPr>
              <a:t>води</a:t>
            </a:r>
            <a:endParaRPr lang="en-US" sz="2900" dirty="0">
              <a:solidFill>
                <a:srgbClr val="0070C0"/>
              </a:solidFill>
              <a:effectLst>
                <a:glow rad="127000">
                  <a:schemeClr val="bg1"/>
                </a:glow>
              </a:effectLst>
              <a:latin typeface="Another Shabby Bold"/>
            </a:endParaRPr>
          </a:p>
        </p:txBody>
      </p:sp>
      <p:sp>
        <p:nvSpPr>
          <p:cNvPr id="19" name="TextBox 19"/>
          <p:cNvSpPr txBox="1"/>
          <p:nvPr/>
        </p:nvSpPr>
        <p:spPr>
          <a:xfrm>
            <a:off x="3363191" y="2171884"/>
            <a:ext cx="1645375" cy="393712"/>
          </a:xfrm>
          <a:prstGeom prst="rect">
            <a:avLst/>
          </a:prstGeom>
        </p:spPr>
        <p:txBody>
          <a:bodyPr wrap="square" lIns="0" tIns="0" rIns="0" bIns="0" rtlCol="0" anchor="t">
            <a:spAutoFit/>
          </a:bodyPr>
          <a:lstStyle/>
          <a:p>
            <a:pPr algn="ctr">
              <a:lnSpc>
                <a:spcPts val="2978"/>
              </a:lnSpc>
              <a:spcBef>
                <a:spcPct val="0"/>
              </a:spcBef>
            </a:pPr>
            <a:r>
              <a:rPr lang="en-US" sz="3300" dirty="0" err="1">
                <a:solidFill>
                  <a:srgbClr val="0070C0"/>
                </a:solidFill>
                <a:effectLst>
                  <a:glow rad="127000">
                    <a:schemeClr val="bg1"/>
                  </a:glow>
                </a:effectLst>
                <a:latin typeface="Another Shabby Bold"/>
              </a:rPr>
              <a:t>ґрунт</a:t>
            </a:r>
            <a:endParaRPr lang="en-US" sz="2100" dirty="0">
              <a:solidFill>
                <a:srgbClr val="0070C0"/>
              </a:solidFill>
              <a:effectLst>
                <a:glow rad="127000">
                  <a:schemeClr val="bg1"/>
                </a:glow>
              </a:effectLst>
              <a:latin typeface="Another Shabby Bold"/>
            </a:endParaRPr>
          </a:p>
        </p:txBody>
      </p:sp>
      <p:sp>
        <p:nvSpPr>
          <p:cNvPr id="20" name="TextBox 20"/>
          <p:cNvSpPr txBox="1"/>
          <p:nvPr/>
        </p:nvSpPr>
        <p:spPr>
          <a:xfrm>
            <a:off x="229326" y="2721440"/>
            <a:ext cx="3699737" cy="769441"/>
          </a:xfrm>
          <a:prstGeom prst="rect">
            <a:avLst/>
          </a:prstGeom>
        </p:spPr>
        <p:txBody>
          <a:bodyPr wrap="square" lIns="0" tIns="0" rIns="0" bIns="0" rtlCol="0" anchor="t">
            <a:spAutoFit/>
          </a:bodyPr>
          <a:lstStyle/>
          <a:p>
            <a:pPr algn="ctr">
              <a:lnSpc>
                <a:spcPts val="2978"/>
              </a:lnSpc>
              <a:spcBef>
                <a:spcPct val="0"/>
              </a:spcBef>
            </a:pPr>
            <a:r>
              <a:rPr lang="ru-RU" sz="3300" dirty="0">
                <a:solidFill>
                  <a:srgbClr val="0070C0"/>
                </a:solidFill>
                <a:effectLst>
                  <a:glow rad="127000">
                    <a:schemeClr val="bg1"/>
                  </a:glow>
                </a:effectLst>
                <a:latin typeface="Another Shabby"/>
              </a:rPr>
              <a:t>р</a:t>
            </a:r>
            <a:r>
              <a:rPr lang="en-US" sz="3300" dirty="0" err="1">
                <a:solidFill>
                  <a:srgbClr val="0070C0"/>
                </a:solidFill>
                <a:effectLst>
                  <a:glow rad="127000">
                    <a:schemeClr val="bg1"/>
                  </a:glow>
                </a:effectLst>
                <a:latin typeface="Another Shabby"/>
              </a:rPr>
              <a:t>ослин</a:t>
            </a:r>
            <a:r>
              <a:rPr lang="uk-UA" sz="3300" dirty="0">
                <a:solidFill>
                  <a:srgbClr val="0070C0"/>
                </a:solidFill>
                <a:effectLst>
                  <a:glow rad="127000">
                    <a:schemeClr val="bg1"/>
                  </a:glow>
                </a:effectLst>
                <a:latin typeface="Another Shabby"/>
              </a:rPr>
              <a:t>ний </a:t>
            </a:r>
            <a:r>
              <a:rPr lang="en-US" sz="3300" dirty="0">
                <a:solidFill>
                  <a:srgbClr val="0070C0"/>
                </a:solidFill>
                <a:effectLst>
                  <a:glow rad="127000">
                    <a:schemeClr val="bg1"/>
                  </a:glow>
                </a:effectLst>
                <a:latin typeface="Another Shabby"/>
              </a:rPr>
              <a:t>, </a:t>
            </a:r>
            <a:r>
              <a:rPr lang="en-US" sz="3300" dirty="0" err="1">
                <a:solidFill>
                  <a:srgbClr val="0070C0"/>
                </a:solidFill>
                <a:effectLst>
                  <a:glow rad="127000">
                    <a:schemeClr val="bg1"/>
                  </a:glow>
                </a:effectLst>
                <a:latin typeface="Another Shabby"/>
              </a:rPr>
              <a:t>тварин</a:t>
            </a:r>
            <a:r>
              <a:rPr lang="uk-UA" sz="3300" dirty="0">
                <a:solidFill>
                  <a:srgbClr val="0070C0"/>
                </a:solidFill>
                <a:effectLst>
                  <a:glow rad="127000">
                    <a:schemeClr val="bg1"/>
                  </a:glow>
                </a:effectLst>
                <a:latin typeface="Another Shabby"/>
              </a:rPr>
              <a:t>ний світ</a:t>
            </a:r>
            <a:endParaRPr lang="en-US" sz="3300" dirty="0">
              <a:solidFill>
                <a:srgbClr val="0070C0"/>
              </a:solidFill>
              <a:effectLst>
                <a:glow rad="127000">
                  <a:schemeClr val="bg1"/>
                </a:glow>
              </a:effectLst>
              <a:latin typeface="Another Shabby"/>
            </a:endParaRPr>
          </a:p>
        </p:txBody>
      </p:sp>
      <p:sp>
        <p:nvSpPr>
          <p:cNvPr id="21" name="TextBox 21"/>
          <p:cNvSpPr txBox="1"/>
          <p:nvPr/>
        </p:nvSpPr>
        <p:spPr>
          <a:xfrm>
            <a:off x="442537" y="906041"/>
            <a:ext cx="1943875" cy="384721"/>
          </a:xfrm>
          <a:prstGeom prst="rect">
            <a:avLst/>
          </a:prstGeom>
        </p:spPr>
        <p:txBody>
          <a:bodyPr wrap="square" lIns="0" tIns="0" rIns="0" bIns="0" rtlCol="0" anchor="t">
            <a:spAutoFit/>
          </a:bodyPr>
          <a:lstStyle/>
          <a:p>
            <a:pPr algn="ctr">
              <a:lnSpc>
                <a:spcPts val="2978"/>
              </a:lnSpc>
              <a:spcBef>
                <a:spcPct val="0"/>
              </a:spcBef>
            </a:pPr>
            <a:r>
              <a:rPr lang="en-US" sz="3800" dirty="0" err="1">
                <a:solidFill>
                  <a:srgbClr val="0070C0"/>
                </a:solidFill>
                <a:effectLst>
                  <a:glow rad="127000">
                    <a:schemeClr val="bg1"/>
                  </a:glow>
                </a:effectLst>
                <a:latin typeface="Another Shabby"/>
              </a:rPr>
              <a:t>повітря</a:t>
            </a:r>
            <a:endParaRPr lang="en-US" sz="2100" dirty="0">
              <a:solidFill>
                <a:srgbClr val="0070C0"/>
              </a:solidFill>
              <a:effectLst>
                <a:glow rad="127000">
                  <a:schemeClr val="bg1"/>
                </a:glow>
              </a:effectLst>
              <a:latin typeface="Another Shabby"/>
            </a:endParaRPr>
          </a:p>
        </p:txBody>
      </p:sp>
    </p:spTree>
    <p:extLst>
      <p:ext uri="{BB962C8B-B14F-4D97-AF65-F5344CB8AC3E}">
        <p14:creationId xmlns:p14="http://schemas.microsoft.com/office/powerpoint/2010/main" val="1356936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71" y="1071200"/>
            <a:ext cx="5902026" cy="609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flipH="1">
            <a:off x="2615242" y="-310410"/>
            <a:ext cx="7721951" cy="5498861"/>
          </a:xfrm>
          <a:prstGeom prst="rect">
            <a:avLst/>
          </a:prstGeom>
        </p:spPr>
      </p:pic>
      <p:sp>
        <p:nvSpPr>
          <p:cNvPr id="4" name="TextBox 4"/>
          <p:cNvSpPr txBox="1"/>
          <p:nvPr/>
        </p:nvSpPr>
        <p:spPr>
          <a:xfrm>
            <a:off x="2961730" y="128275"/>
            <a:ext cx="7028976" cy="4078039"/>
          </a:xfrm>
          <a:prstGeom prst="rect">
            <a:avLst/>
          </a:prstGeom>
        </p:spPr>
        <p:txBody>
          <a:bodyPr lIns="0" tIns="0" rIns="0" bIns="0" rtlCol="0" anchor="t">
            <a:spAutoFit/>
          </a:bodyPr>
          <a:lstStyle/>
          <a:p>
            <a:pPr algn="ctr">
              <a:lnSpc>
                <a:spcPts val="5266"/>
              </a:lnSpc>
            </a:pPr>
            <a:r>
              <a:rPr lang="uk-UA" sz="3800" dirty="0">
                <a:solidFill>
                  <a:srgbClr val="004AAD"/>
                </a:solidFill>
                <a:effectLst>
                  <a:glow rad="127000">
                    <a:schemeClr val="bg1"/>
                  </a:glow>
                </a:effectLst>
                <a:latin typeface="Segoe Print" pitchFamily="2" charset="0"/>
              </a:rPr>
              <a:t>Дякуємо  усім тим, хто ціною власного життя  зупинив цю катастрофу. Життя українців і Чорнобиля завжди буде незагойною раною. </a:t>
            </a: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98804" y="954098"/>
            <a:ext cx="3855820" cy="645050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660734" y="4824366"/>
            <a:ext cx="2433001" cy="248891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710676" y="4407218"/>
            <a:ext cx="3970421" cy="2938145"/>
          </a:xfrm>
          <a:prstGeom prst="rect">
            <a:avLst/>
          </a:prstGeom>
        </p:spPr>
      </p:pic>
    </p:spTree>
    <p:extLst>
      <p:ext uri="{BB962C8B-B14F-4D97-AF65-F5344CB8AC3E}">
        <p14:creationId xmlns:p14="http://schemas.microsoft.com/office/powerpoint/2010/main" val="467643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0763" y="1215757"/>
            <a:ext cx="7043683" cy="4383750"/>
          </a:xfrm>
          <a:prstGeom prst="rect">
            <a:avLst/>
          </a:prstGeom>
        </p:spPr>
      </p:pic>
      <p:pic>
        <p:nvPicPr>
          <p:cNvPr id="3" name="Picture 3"/>
          <p:cNvPicPr>
            <a:picLocks noChangeAspect="1"/>
          </p:cNvPicPr>
          <p:nvPr/>
        </p:nvPicPr>
        <p:blipFill rotWithShape="1">
          <a:blip r:embed="rId3"/>
          <a:srcRect r="12928"/>
          <a:stretch/>
        </p:blipFill>
        <p:spPr>
          <a:xfrm>
            <a:off x="5428008" y="833941"/>
            <a:ext cx="5049493" cy="6160019"/>
          </a:xfrm>
          <a:prstGeom prst="rect">
            <a:avLst/>
          </a:prstGeom>
        </p:spPr>
      </p:pic>
      <p:sp>
        <p:nvSpPr>
          <p:cNvPr id="4" name="TextBox 4"/>
          <p:cNvSpPr txBox="1"/>
          <p:nvPr/>
        </p:nvSpPr>
        <p:spPr>
          <a:xfrm>
            <a:off x="365549" y="183307"/>
            <a:ext cx="9171970" cy="589905"/>
          </a:xfrm>
          <a:prstGeom prst="rect">
            <a:avLst/>
          </a:prstGeom>
        </p:spPr>
        <p:txBody>
          <a:bodyPr lIns="0" tIns="0" rIns="0" bIns="0" rtlCol="0" anchor="t">
            <a:spAutoFit/>
          </a:bodyPr>
          <a:lstStyle/>
          <a:p>
            <a:pPr algn="ctr">
              <a:lnSpc>
                <a:spcPts val="4586"/>
              </a:lnSpc>
              <a:spcBef>
                <a:spcPct val="0"/>
              </a:spcBef>
            </a:pPr>
            <a:r>
              <a:rPr lang="en-US"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ПАМ'ЯТНИКИ </a:t>
            </a:r>
            <a:r>
              <a:rPr lang="uk-UA"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 </a:t>
            </a:r>
            <a:r>
              <a:rPr lang="en-US"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У </a:t>
            </a:r>
            <a:r>
              <a:rPr lang="uk-UA"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 </a:t>
            </a:r>
            <a:r>
              <a:rPr lang="en-US"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ЧОРНОБИЛЬСЬКІЙ </a:t>
            </a:r>
            <a:r>
              <a:rPr lang="uk-UA"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 </a:t>
            </a:r>
            <a:r>
              <a:rPr lang="en-US" sz="4200" b="1" dirty="0">
                <a:solidFill>
                  <a:srgbClr val="FF0000"/>
                </a:solidFill>
                <a:effectLst>
                  <a:glow rad="127000">
                    <a:schemeClr val="bg1"/>
                  </a:glow>
                  <a:outerShdw blurRad="38100" dist="38100" dir="2700000" algn="tl">
                    <a:srgbClr val="000000">
                      <a:alpha val="43137"/>
                    </a:srgbClr>
                  </a:outerShdw>
                </a:effectLst>
                <a:latin typeface="Mistral" pitchFamily="66" charset="0"/>
              </a:rPr>
              <a:t>ЗОНІ </a:t>
            </a:r>
          </a:p>
        </p:txBody>
      </p:sp>
      <p:sp>
        <p:nvSpPr>
          <p:cNvPr id="5" name="TextBox 5"/>
          <p:cNvSpPr txBox="1"/>
          <p:nvPr/>
        </p:nvSpPr>
        <p:spPr>
          <a:xfrm>
            <a:off x="994313" y="5623143"/>
            <a:ext cx="4588222" cy="1154162"/>
          </a:xfrm>
          <a:prstGeom prst="rect">
            <a:avLst/>
          </a:prstGeom>
        </p:spPr>
        <p:txBody>
          <a:bodyPr lIns="0" tIns="0" rIns="0" bIns="0" rtlCol="0" anchor="t">
            <a:spAutoFit/>
          </a:bodyPr>
          <a:lstStyle/>
          <a:p>
            <a:pPr algn="ctr">
              <a:lnSpc>
                <a:spcPts val="2978"/>
              </a:lnSpc>
              <a:spcBef>
                <a:spcPct val="0"/>
              </a:spcBef>
            </a:pPr>
            <a:r>
              <a:rPr lang="en-US" sz="2900" dirty="0" err="1">
                <a:solidFill>
                  <a:srgbClr val="004AAD"/>
                </a:solidFill>
                <a:effectLst>
                  <a:glow rad="127000">
                    <a:schemeClr val="bg1"/>
                  </a:glow>
                </a:effectLst>
                <a:latin typeface="Segoe Print" pitchFamily="2" charset="0"/>
              </a:rPr>
              <a:t>Пам’ятник</a:t>
            </a:r>
            <a:r>
              <a:rPr lang="en-US" sz="2900" dirty="0">
                <a:solidFill>
                  <a:srgbClr val="004AAD"/>
                </a:solidFill>
                <a:effectLst>
                  <a:glow rad="127000">
                    <a:schemeClr val="bg1"/>
                  </a:glow>
                </a:effectLst>
                <a:latin typeface="Segoe Print" pitchFamily="2" charset="0"/>
              </a:rPr>
              <a:t> </a:t>
            </a:r>
            <a:r>
              <a:rPr lang="en-US" sz="2900" dirty="0" err="1">
                <a:solidFill>
                  <a:srgbClr val="004AAD"/>
                </a:solidFill>
                <a:effectLst>
                  <a:glow rad="127000">
                    <a:schemeClr val="bg1"/>
                  </a:glow>
                </a:effectLst>
                <a:latin typeface="Segoe Print" pitchFamily="2" charset="0"/>
              </a:rPr>
              <a:t>ліквідаторам</a:t>
            </a:r>
            <a:r>
              <a:rPr lang="en-US" sz="2900" dirty="0">
                <a:solidFill>
                  <a:srgbClr val="004AAD"/>
                </a:solidFill>
                <a:effectLst>
                  <a:glow rad="127000">
                    <a:schemeClr val="bg1"/>
                  </a:glow>
                </a:effectLst>
                <a:latin typeface="Segoe Print" pitchFamily="2" charset="0"/>
              </a:rPr>
              <a:t> ЧАЕС </a:t>
            </a:r>
          </a:p>
          <a:p>
            <a:pPr algn="ctr">
              <a:lnSpc>
                <a:spcPts val="2978"/>
              </a:lnSpc>
              <a:spcBef>
                <a:spcPct val="0"/>
              </a:spcBef>
            </a:pPr>
            <a:r>
              <a:rPr lang="en-US" sz="2900" dirty="0" err="1">
                <a:solidFill>
                  <a:srgbClr val="004AAD"/>
                </a:solidFill>
                <a:effectLst>
                  <a:glow rad="127000">
                    <a:schemeClr val="bg1"/>
                  </a:glow>
                </a:effectLst>
                <a:latin typeface="Segoe Print" pitchFamily="2" charset="0"/>
              </a:rPr>
              <a:t>біля</a:t>
            </a:r>
            <a:r>
              <a:rPr lang="en-US" sz="2900" dirty="0">
                <a:solidFill>
                  <a:srgbClr val="004AAD"/>
                </a:solidFill>
                <a:effectLst>
                  <a:glow rad="127000">
                    <a:schemeClr val="bg1"/>
                  </a:glow>
                </a:effectLst>
                <a:latin typeface="Segoe Print" pitchFamily="2" charset="0"/>
              </a:rPr>
              <a:t> </a:t>
            </a:r>
            <a:r>
              <a:rPr lang="en-US" sz="2900" dirty="0" err="1">
                <a:solidFill>
                  <a:srgbClr val="004AAD"/>
                </a:solidFill>
                <a:effectLst>
                  <a:glow rad="127000">
                    <a:schemeClr val="bg1"/>
                  </a:glow>
                </a:effectLst>
                <a:latin typeface="Segoe Print" pitchFamily="2" charset="0"/>
              </a:rPr>
              <a:t>пожежної</a:t>
            </a:r>
            <a:r>
              <a:rPr lang="en-US" sz="2900" dirty="0">
                <a:solidFill>
                  <a:srgbClr val="004AAD"/>
                </a:solidFill>
                <a:effectLst>
                  <a:glow rad="127000">
                    <a:schemeClr val="bg1"/>
                  </a:glow>
                </a:effectLst>
                <a:latin typeface="Segoe Print" pitchFamily="2" charset="0"/>
              </a:rPr>
              <a:t> </a:t>
            </a:r>
            <a:r>
              <a:rPr lang="en-US" sz="2900" dirty="0" err="1">
                <a:solidFill>
                  <a:srgbClr val="004AAD"/>
                </a:solidFill>
                <a:effectLst>
                  <a:glow rad="127000">
                    <a:schemeClr val="bg1"/>
                  </a:glow>
                </a:effectLst>
                <a:latin typeface="Segoe Print" pitchFamily="2" charset="0"/>
              </a:rPr>
              <a:t>частини</a:t>
            </a:r>
            <a:endParaRPr lang="en-US" sz="2900" dirty="0">
              <a:solidFill>
                <a:srgbClr val="004AAD"/>
              </a:solidFill>
              <a:effectLst>
                <a:glow rad="127000">
                  <a:schemeClr val="bg1"/>
                </a:glow>
              </a:effectLst>
              <a:latin typeface="Segoe Print" pitchFamily="2" charset="0"/>
            </a:endParaRPr>
          </a:p>
        </p:txBody>
      </p:sp>
      <p:sp>
        <p:nvSpPr>
          <p:cNvPr id="6" name="TextBox 6"/>
          <p:cNvSpPr txBox="1"/>
          <p:nvPr/>
        </p:nvSpPr>
        <p:spPr>
          <a:xfrm>
            <a:off x="6779152" y="1395420"/>
            <a:ext cx="3518218" cy="5565626"/>
          </a:xfrm>
          <a:prstGeom prst="rect">
            <a:avLst/>
          </a:prstGeom>
        </p:spPr>
        <p:txBody>
          <a:bodyPr lIns="0" tIns="0" rIns="0" bIns="0" rtlCol="0" anchor="t">
            <a:spAutoFit/>
          </a:bodyPr>
          <a:lstStyle/>
          <a:p>
            <a:pPr algn="ctr">
              <a:lnSpc>
                <a:spcPts val="3124"/>
              </a:lnSpc>
              <a:spcBef>
                <a:spcPct val="0"/>
              </a:spcBef>
            </a:pPr>
            <a:r>
              <a:rPr lang="en-US" sz="2200" dirty="0" err="1">
                <a:solidFill>
                  <a:srgbClr val="3851AB"/>
                </a:solidFill>
                <a:effectLst>
                  <a:glow rad="127000">
                    <a:srgbClr val="FFFF00"/>
                  </a:glow>
                </a:effectLst>
                <a:latin typeface="Segoe Print" pitchFamily="2" charset="0"/>
              </a:rPr>
              <a:t>Пам’ятник</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ліквідаторам</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відкритий</a:t>
            </a:r>
            <a:r>
              <a:rPr lang="en-US" sz="2200" dirty="0">
                <a:solidFill>
                  <a:srgbClr val="3851AB"/>
                </a:solidFill>
                <a:effectLst>
                  <a:glow rad="127000">
                    <a:srgbClr val="FFFF00"/>
                  </a:glow>
                </a:effectLst>
                <a:latin typeface="Segoe Print" pitchFamily="2" charset="0"/>
              </a:rPr>
              <a:t> у 1995 </a:t>
            </a:r>
            <a:r>
              <a:rPr lang="en-US" sz="2200" dirty="0" err="1">
                <a:solidFill>
                  <a:srgbClr val="3851AB"/>
                </a:solidFill>
                <a:effectLst>
                  <a:glow rad="127000">
                    <a:srgbClr val="FFFF00"/>
                  </a:glow>
                </a:effectLst>
                <a:latin typeface="Segoe Print" pitchFamily="2" charset="0"/>
              </a:rPr>
              <a:t>році</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до</a:t>
            </a:r>
            <a:r>
              <a:rPr lang="en-US" sz="2200" dirty="0">
                <a:solidFill>
                  <a:srgbClr val="3851AB"/>
                </a:solidFill>
                <a:effectLst>
                  <a:glow rad="127000">
                    <a:srgbClr val="FFFF00"/>
                  </a:glow>
                </a:effectLst>
                <a:latin typeface="Segoe Print" pitchFamily="2" charset="0"/>
              </a:rPr>
              <a:t> 10-річчя </a:t>
            </a:r>
            <a:r>
              <a:rPr lang="en-US" sz="2200" dirty="0" err="1">
                <a:solidFill>
                  <a:srgbClr val="3851AB"/>
                </a:solidFill>
                <a:effectLst>
                  <a:glow rad="127000">
                    <a:srgbClr val="FFFF00"/>
                  </a:glow>
                </a:effectLst>
                <a:latin typeface="Segoe Print" pitchFamily="2" charset="0"/>
              </a:rPr>
              <a:t>аварії</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також</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зветься</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Тим</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хто</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врятував</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світ</a:t>
            </a:r>
            <a:r>
              <a:rPr lang="en-US" sz="2200" dirty="0">
                <a:solidFill>
                  <a:srgbClr val="3851AB"/>
                </a:solidFill>
                <a:effectLst>
                  <a:glow rad="127000">
                    <a:srgbClr val="FFFF00"/>
                  </a:glow>
                </a:effectLst>
                <a:latin typeface="Segoe Print" pitchFamily="2" charset="0"/>
              </a:rPr>
              <a:t>». І </a:t>
            </a:r>
            <a:r>
              <a:rPr lang="en-US" sz="2200" dirty="0" err="1">
                <a:solidFill>
                  <a:srgbClr val="3851AB"/>
                </a:solidFill>
                <a:effectLst>
                  <a:glow rad="127000">
                    <a:srgbClr val="FFFF00"/>
                  </a:glow>
                </a:effectLst>
                <a:latin typeface="Segoe Print" pitchFamily="2" charset="0"/>
              </a:rPr>
              <a:t>ця</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коротка</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назва</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дуже</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точно</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характеризує</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подвиг</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здійснений</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на</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початку</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травня</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невеликою</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групою</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пожежників</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та</a:t>
            </a:r>
            <a:r>
              <a:rPr lang="en-US" sz="2200" dirty="0">
                <a:solidFill>
                  <a:srgbClr val="3851AB"/>
                </a:solidFill>
                <a:effectLst>
                  <a:glow rad="127000">
                    <a:srgbClr val="FFFF00"/>
                  </a:glow>
                </a:effectLst>
                <a:latin typeface="Segoe Print" pitchFamily="2" charset="0"/>
              </a:rPr>
              <a:t> </a:t>
            </a:r>
            <a:r>
              <a:rPr lang="en-US" sz="2200" dirty="0" err="1">
                <a:solidFill>
                  <a:srgbClr val="3851AB"/>
                </a:solidFill>
                <a:effectLst>
                  <a:glow rad="127000">
                    <a:srgbClr val="FFFF00"/>
                  </a:glow>
                </a:effectLst>
                <a:latin typeface="Segoe Print" pitchFamily="2" charset="0"/>
              </a:rPr>
              <a:t>водолазів</a:t>
            </a:r>
            <a:r>
              <a:rPr lang="en-US" sz="2200" dirty="0">
                <a:solidFill>
                  <a:srgbClr val="3851AB"/>
                </a:solidFill>
                <a:effectLst>
                  <a:glow rad="127000">
                    <a:srgbClr val="FFFF00"/>
                  </a:glow>
                </a:effectLst>
                <a:latin typeface="Segoe Print" pitchFamily="2" charset="0"/>
              </a:rPr>
              <a:t>.</a:t>
            </a:r>
          </a:p>
          <a:p>
            <a:pPr algn="ctr">
              <a:lnSpc>
                <a:spcPts val="3124"/>
              </a:lnSpc>
              <a:spcBef>
                <a:spcPct val="0"/>
              </a:spcBef>
            </a:pPr>
            <a:endParaRPr lang="en-US" sz="2200" dirty="0">
              <a:solidFill>
                <a:srgbClr val="3851AB"/>
              </a:solidFill>
              <a:latin typeface="Segoe Print" pitchFamily="2" charset="0"/>
            </a:endParaRPr>
          </a:p>
        </p:txBody>
      </p:sp>
    </p:spTree>
    <p:extLst>
      <p:ext uri="{BB962C8B-B14F-4D97-AF65-F5344CB8AC3E}">
        <p14:creationId xmlns:p14="http://schemas.microsoft.com/office/powerpoint/2010/main" val="1810724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2005" y="1944581"/>
            <a:ext cx="2347573" cy="267608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59614" y="3458319"/>
            <a:ext cx="3996014" cy="3817987"/>
          </a:xfrm>
          <a:prstGeom prst="rect">
            <a:avLst/>
          </a:prstGeom>
        </p:spPr>
      </p:pic>
      <p:pic>
        <p:nvPicPr>
          <p:cNvPr id="4" name="Picture 4"/>
          <p:cNvPicPr>
            <a:picLocks noChangeAspect="1"/>
          </p:cNvPicPr>
          <p:nvPr/>
        </p:nvPicPr>
        <p:blipFill>
          <a:blip r:embed="rId7"/>
          <a:srcRect l="37291"/>
          <a:stretch>
            <a:fillRect/>
          </a:stretch>
        </p:blipFill>
        <p:spPr>
          <a:xfrm>
            <a:off x="4016985" y="-496814"/>
            <a:ext cx="6349716" cy="671672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50753" y="1351914"/>
            <a:ext cx="2345650" cy="293814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197" y="91751"/>
            <a:ext cx="2475309" cy="293814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0131" y="0"/>
            <a:ext cx="381874" cy="60758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19977" y="942967"/>
            <a:ext cx="381874" cy="607584"/>
          </a:xfrm>
          <a:prstGeom prst="rect">
            <a:avLst/>
          </a:prstGeom>
        </p:spPr>
      </p:pic>
      <p:sp>
        <p:nvSpPr>
          <p:cNvPr id="9" name="TextBox 9"/>
          <p:cNvSpPr txBox="1"/>
          <p:nvPr/>
        </p:nvSpPr>
        <p:spPr>
          <a:xfrm>
            <a:off x="4783201" y="967759"/>
            <a:ext cx="5501383" cy="4744889"/>
          </a:xfrm>
          <a:prstGeom prst="rect">
            <a:avLst/>
          </a:prstGeom>
        </p:spPr>
        <p:txBody>
          <a:bodyPr lIns="0" tIns="0" rIns="0" bIns="0" rtlCol="0" anchor="t">
            <a:spAutoFit/>
          </a:bodyPr>
          <a:lstStyle/>
          <a:p>
            <a:pPr algn="ctr">
              <a:lnSpc>
                <a:spcPts val="3654"/>
              </a:lnSpc>
              <a:spcBef>
                <a:spcPct val="0"/>
              </a:spcBef>
            </a:pPr>
            <a:r>
              <a:rPr lang="uk-UA" sz="3800" b="1" dirty="0">
                <a:solidFill>
                  <a:srgbClr val="004AAD"/>
                </a:solidFill>
                <a:effectLst>
                  <a:glow rad="127000">
                    <a:srgbClr val="FFFF00"/>
                  </a:glow>
                </a:effectLst>
                <a:latin typeface="Monotype Corsiva" pitchFamily="66" charset="0"/>
              </a:rPr>
              <a:t>Датою заснування Прип'яті є 4 лютого 1970 року. Його будівництво почалося одночасно з будівництвом Чорнобильської АЕС, розташованої за 2 км від міста. </a:t>
            </a:r>
            <a:r>
              <a:rPr lang="uk-UA" sz="3800" b="1" dirty="0" err="1">
                <a:solidFill>
                  <a:srgbClr val="004AAD"/>
                </a:solidFill>
                <a:effectLst>
                  <a:glow rad="127000">
                    <a:srgbClr val="FFFF00"/>
                  </a:glow>
                </a:effectLst>
                <a:latin typeface="Monotype Corsiva" pitchFamily="66" charset="0"/>
              </a:rPr>
              <a:t>Проєктом</a:t>
            </a:r>
            <a:r>
              <a:rPr lang="uk-UA" sz="3800" b="1" dirty="0">
                <a:solidFill>
                  <a:srgbClr val="004AAD"/>
                </a:solidFill>
                <a:effectLst>
                  <a:glow rad="127000">
                    <a:srgbClr val="FFFF00"/>
                  </a:glow>
                </a:effectLst>
                <a:latin typeface="Monotype Corsiva" pitchFamily="66" charset="0"/>
              </a:rPr>
              <a:t> передбачалося, що населення становитиме 75-78 тисяч осіб.</a:t>
            </a:r>
          </a:p>
        </p:txBody>
      </p:sp>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80132" y="3672681"/>
            <a:ext cx="7704936" cy="3808148"/>
          </a:xfrm>
          <a:prstGeom prst="rect">
            <a:avLst/>
          </a:prstGeom>
        </p:spPr>
      </p:pic>
      <p:sp>
        <p:nvSpPr>
          <p:cNvPr id="11" name="TextBox 11"/>
          <p:cNvSpPr txBox="1"/>
          <p:nvPr/>
        </p:nvSpPr>
        <p:spPr>
          <a:xfrm>
            <a:off x="3519786" y="25987"/>
            <a:ext cx="6935843" cy="974626"/>
          </a:xfrm>
          <a:prstGeom prst="rect">
            <a:avLst/>
          </a:prstGeom>
        </p:spPr>
        <p:txBody>
          <a:bodyPr wrap="square" lIns="0" tIns="0" rIns="0" bIns="0" rtlCol="0" anchor="t">
            <a:spAutoFit/>
          </a:bodyPr>
          <a:lstStyle/>
          <a:p>
            <a:pPr algn="ctr">
              <a:lnSpc>
                <a:spcPts val="7601"/>
              </a:lnSpc>
            </a:pPr>
            <a:r>
              <a:rPr lang="en-US" sz="7500" dirty="0">
                <a:solidFill>
                  <a:srgbClr val="FF0000"/>
                </a:solidFill>
                <a:effectLst>
                  <a:glow rad="127000">
                    <a:srgbClr val="FFFF00"/>
                  </a:glow>
                </a:effectLst>
                <a:latin typeface="Mistral" pitchFamily="66" charset="0"/>
              </a:rPr>
              <a:t>МІСТО</a:t>
            </a:r>
            <a:r>
              <a:rPr lang="en-US" sz="7500" dirty="0">
                <a:solidFill>
                  <a:srgbClr val="FF0000"/>
                </a:solidFill>
                <a:effectLst>
                  <a:glow rad="127000">
                    <a:srgbClr val="FFFF00"/>
                  </a:glow>
                </a:effectLst>
                <a:latin typeface="Another Shabby"/>
              </a:rPr>
              <a:t> </a:t>
            </a:r>
            <a:r>
              <a:rPr lang="en-US" sz="7500" dirty="0">
                <a:solidFill>
                  <a:srgbClr val="FF0000"/>
                </a:solidFill>
                <a:effectLst>
                  <a:glow rad="127000">
                    <a:srgbClr val="FFFF00"/>
                  </a:glow>
                </a:effectLst>
                <a:latin typeface="Mistral" pitchFamily="66" charset="0"/>
              </a:rPr>
              <a:t>ПРИП'ЯТЬ</a:t>
            </a:r>
            <a:endParaRPr lang="en-US" sz="5600" dirty="0">
              <a:solidFill>
                <a:srgbClr val="FF0000"/>
              </a:solidFill>
              <a:effectLst>
                <a:glow rad="127000">
                  <a:srgbClr val="FFFF00"/>
                </a:glow>
              </a:effectLst>
              <a:latin typeface="Mistral" pitchFamily="66" charset="0"/>
            </a:endParaRPr>
          </a:p>
        </p:txBody>
      </p:sp>
      <p:sp>
        <p:nvSpPr>
          <p:cNvPr id="12" name="TextBox 12"/>
          <p:cNvSpPr txBox="1"/>
          <p:nvPr/>
        </p:nvSpPr>
        <p:spPr>
          <a:xfrm>
            <a:off x="562004" y="15237"/>
            <a:ext cx="3061573" cy="641201"/>
          </a:xfrm>
          <a:prstGeom prst="rect">
            <a:avLst/>
          </a:prstGeom>
        </p:spPr>
        <p:txBody>
          <a:bodyPr wrap="square" lIns="0" tIns="0" rIns="0" bIns="0" rtlCol="0" anchor="t">
            <a:spAutoFit/>
          </a:bodyPr>
          <a:lstStyle/>
          <a:p>
            <a:pPr algn="ctr">
              <a:lnSpc>
                <a:spcPts val="4969"/>
              </a:lnSpc>
            </a:pPr>
            <a:r>
              <a:rPr lang="en-US" sz="3500" dirty="0" err="1">
                <a:solidFill>
                  <a:srgbClr val="FF0000"/>
                </a:solidFill>
                <a:effectLst>
                  <a:glow rad="127000">
                    <a:srgbClr val="FFFF00"/>
                  </a:glow>
                </a:effectLst>
                <a:latin typeface="Monotype Corsiva" pitchFamily="66" charset="0"/>
              </a:rPr>
              <a:t>Прип'ять</a:t>
            </a:r>
            <a:endParaRPr lang="en-US" sz="3500" dirty="0">
              <a:solidFill>
                <a:srgbClr val="FF0000"/>
              </a:solidFill>
              <a:effectLst>
                <a:glow rad="127000">
                  <a:srgbClr val="FFFF00"/>
                </a:glow>
              </a:effectLst>
              <a:latin typeface="Monotype Corsiva" pitchFamily="66" charset="0"/>
            </a:endParaRPr>
          </a:p>
        </p:txBody>
      </p:sp>
      <p:sp>
        <p:nvSpPr>
          <p:cNvPr id="13" name="TextBox 13"/>
          <p:cNvSpPr txBox="1"/>
          <p:nvPr/>
        </p:nvSpPr>
        <p:spPr>
          <a:xfrm>
            <a:off x="1301850" y="1017483"/>
            <a:ext cx="1972368" cy="641201"/>
          </a:xfrm>
          <a:prstGeom prst="rect">
            <a:avLst/>
          </a:prstGeom>
        </p:spPr>
        <p:txBody>
          <a:bodyPr wrap="square" lIns="0" tIns="0" rIns="0" bIns="0" rtlCol="0" anchor="t">
            <a:spAutoFit/>
          </a:bodyPr>
          <a:lstStyle/>
          <a:p>
            <a:pPr algn="ctr">
              <a:lnSpc>
                <a:spcPts val="4969"/>
              </a:lnSpc>
            </a:pPr>
            <a:r>
              <a:rPr lang="en-US" sz="3500" dirty="0" err="1">
                <a:solidFill>
                  <a:srgbClr val="FF0000"/>
                </a:solidFill>
                <a:effectLst>
                  <a:glow rad="127000">
                    <a:srgbClr val="FFFF00"/>
                  </a:glow>
                </a:effectLst>
                <a:latin typeface="Monotype Corsiva" pitchFamily="66" charset="0"/>
              </a:rPr>
              <a:t>Київ</a:t>
            </a:r>
            <a:endParaRPr lang="en-US" sz="3500" dirty="0">
              <a:solidFill>
                <a:srgbClr val="FF0000"/>
              </a:solidFill>
              <a:effectLst>
                <a:glow rad="127000">
                  <a:srgbClr val="FFFF00"/>
                </a:glow>
              </a:effectLst>
              <a:latin typeface="Monotype Corsiva" pitchFamily="66" charset="0"/>
            </a:endParaRPr>
          </a:p>
        </p:txBody>
      </p:sp>
      <p:pic>
        <p:nvPicPr>
          <p:cNvPr id="1026"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21327" t="34693" r="43549" b="20477"/>
          <a:stretch/>
        </p:blipFill>
        <p:spPr bwMode="auto">
          <a:xfrm>
            <a:off x="-24974" y="3782119"/>
            <a:ext cx="2117764" cy="358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21327" t="3054" r="43549" b="80424"/>
          <a:stretch/>
        </p:blipFill>
        <p:spPr bwMode="auto">
          <a:xfrm>
            <a:off x="0" y="2459272"/>
            <a:ext cx="2117764" cy="132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56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7291" t="11137" b="12764"/>
          <a:stretch>
            <a:fillRect/>
          </a:stretch>
        </p:blipFill>
        <p:spPr>
          <a:xfrm>
            <a:off x="1" y="0"/>
            <a:ext cx="9412703" cy="7345363"/>
          </a:xfrm>
          <a:prstGeom prst="rect">
            <a:avLst/>
          </a:prstGeom>
        </p:spPr>
      </p:pic>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46862" y="4340921"/>
            <a:ext cx="4349265" cy="326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3"/>
          <p:cNvSpPr txBox="1"/>
          <p:nvPr/>
        </p:nvSpPr>
        <p:spPr>
          <a:xfrm>
            <a:off x="100217" y="743786"/>
            <a:ext cx="6578693" cy="6335068"/>
          </a:xfrm>
          <a:prstGeom prst="rect">
            <a:avLst/>
          </a:prstGeom>
        </p:spPr>
        <p:txBody>
          <a:bodyPr wrap="square" lIns="0" tIns="0" rIns="0" bIns="0" rtlCol="0" anchor="t">
            <a:spAutoFit/>
          </a:bodyPr>
          <a:lstStyle/>
          <a:p>
            <a:pPr algn="ctr">
              <a:lnSpc>
                <a:spcPts val="3801"/>
              </a:lnSpc>
              <a:spcBef>
                <a:spcPct val="0"/>
              </a:spcBef>
            </a:pPr>
            <a:r>
              <a:rPr lang="uk-UA" sz="3800" dirty="0">
                <a:solidFill>
                  <a:srgbClr val="004AAD"/>
                </a:solidFill>
                <a:effectLst>
                  <a:glow rad="127000">
                    <a:srgbClr val="FFFF00"/>
                  </a:glow>
                </a:effectLst>
                <a:latin typeface="Monotype Corsiva" pitchFamily="66" charset="0"/>
              </a:rPr>
              <a:t>Будівництво станції розпочали у 1970 році, перший блок запустили у 1977 році. АЕС розташована на відстані 2 км від міста Прип'яті, збудованого паралельно зі станцією передусім для її працівників. Назва станції пов'язана з містом Чорнобилем, тодішнім районним центром цієї місцевості. Станом на початок 1986 року ЧАЕС була найпотужнішою атомною електростанцією європейської частини.</a:t>
            </a:r>
          </a:p>
        </p:txBody>
      </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11580" y="2463209"/>
            <a:ext cx="2295760" cy="187771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85127" y="698163"/>
            <a:ext cx="2813178" cy="2452112"/>
          </a:xfrm>
          <a:prstGeom prst="rect">
            <a:avLst/>
          </a:prstGeom>
        </p:spPr>
      </p:pic>
      <p:sp>
        <p:nvSpPr>
          <p:cNvPr id="7" name="TextBox 7"/>
          <p:cNvSpPr txBox="1"/>
          <p:nvPr/>
        </p:nvSpPr>
        <p:spPr>
          <a:xfrm>
            <a:off x="549040" y="163679"/>
            <a:ext cx="9473971" cy="550488"/>
          </a:xfrm>
          <a:prstGeom prst="rect">
            <a:avLst/>
          </a:prstGeom>
        </p:spPr>
        <p:txBody>
          <a:bodyPr lIns="0" tIns="0" rIns="0" bIns="0" rtlCol="0" anchor="t">
            <a:spAutoFit/>
          </a:bodyPr>
          <a:lstStyle/>
          <a:p>
            <a:pPr algn="ctr">
              <a:lnSpc>
                <a:spcPts val="4239"/>
              </a:lnSpc>
              <a:spcBef>
                <a:spcPct val="0"/>
              </a:spcBef>
            </a:pPr>
            <a:r>
              <a:rPr lang="en-US" sz="4200" dirty="0">
                <a:solidFill>
                  <a:srgbClr val="FF0000"/>
                </a:solidFill>
                <a:effectLst>
                  <a:glow rad="127000">
                    <a:schemeClr val="bg1"/>
                  </a:glow>
                  <a:outerShdw blurRad="38100" dist="38100" dir="2700000" algn="tl">
                    <a:srgbClr val="000000">
                      <a:alpha val="43137"/>
                    </a:srgbClr>
                  </a:outerShdw>
                </a:effectLst>
                <a:latin typeface="Mistral" pitchFamily="66" charset="0"/>
              </a:rPr>
              <a:t>ЧОРНОБИЛЬСЬКА АТОМНА ЕЛЕКТРОСТАНЦІЯ</a:t>
            </a:r>
          </a:p>
        </p:txBody>
      </p:sp>
    </p:spTree>
    <p:extLst>
      <p:ext uri="{BB962C8B-B14F-4D97-AF65-F5344CB8AC3E}">
        <p14:creationId xmlns:p14="http://schemas.microsoft.com/office/powerpoint/2010/main" val="325154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68230" y="88761"/>
            <a:ext cx="8209271" cy="1669008"/>
          </a:xfrm>
          <a:prstGeom prst="rect">
            <a:avLst/>
          </a:prstGeom>
        </p:spPr>
      </p:pic>
      <p:pic>
        <p:nvPicPr>
          <p:cNvPr id="3" name="Picture 3"/>
          <p:cNvPicPr>
            <a:picLocks noChangeAspect="1"/>
          </p:cNvPicPr>
          <p:nvPr/>
        </p:nvPicPr>
        <p:blipFill rotWithShape="1">
          <a:blip r:embed="rId4"/>
          <a:srcRect l="19386"/>
          <a:stretch/>
        </p:blipFill>
        <p:spPr>
          <a:xfrm>
            <a:off x="0" y="1324911"/>
            <a:ext cx="7153475" cy="5886181"/>
          </a:xfrm>
          <a:prstGeom prst="rect">
            <a:avLst/>
          </a:prstGeom>
        </p:spPr>
      </p:pic>
      <p:sp>
        <p:nvSpPr>
          <p:cNvPr id="4" name="TextBox 4"/>
          <p:cNvSpPr txBox="1"/>
          <p:nvPr/>
        </p:nvSpPr>
        <p:spPr>
          <a:xfrm>
            <a:off x="230454" y="2213384"/>
            <a:ext cx="6180412" cy="4103688"/>
          </a:xfrm>
          <a:prstGeom prst="rect">
            <a:avLst/>
          </a:prstGeom>
        </p:spPr>
        <p:txBody>
          <a:bodyPr wrap="square" lIns="0" tIns="0" rIns="0" bIns="0" rtlCol="0" anchor="t">
            <a:spAutoFit/>
          </a:bodyPr>
          <a:lstStyle/>
          <a:p>
            <a:pPr algn="ctr">
              <a:lnSpc>
                <a:spcPts val="3981"/>
              </a:lnSpc>
              <a:spcBef>
                <a:spcPct val="0"/>
              </a:spcBef>
            </a:pPr>
            <a:r>
              <a:rPr lang="uk-UA" sz="2800" b="1" dirty="0">
                <a:solidFill>
                  <a:srgbClr val="004AAD"/>
                </a:solidFill>
                <a:effectLst>
                  <a:glow rad="127000">
                    <a:srgbClr val="FFFF00"/>
                  </a:glow>
                </a:effectLst>
                <a:latin typeface="Segoe Print" pitchFamily="2" charset="0"/>
              </a:rPr>
              <a:t>На жаль, 26 квітня 1986 року при проведенні проєктних випробувань сталася аварія, що повністю зруйнувала четвертий реактор станції і спричинила значне забруднення навколишньої території радіоактивними речовинами.  </a:t>
            </a:r>
          </a:p>
        </p:txBody>
      </p:sp>
      <p:sp>
        <p:nvSpPr>
          <p:cNvPr id="5" name="TextBox 5"/>
          <p:cNvSpPr txBox="1"/>
          <p:nvPr/>
        </p:nvSpPr>
        <p:spPr>
          <a:xfrm>
            <a:off x="2070398" y="203709"/>
            <a:ext cx="8304890" cy="2308324"/>
          </a:xfrm>
          <a:prstGeom prst="rect">
            <a:avLst/>
          </a:prstGeom>
        </p:spPr>
        <p:txBody>
          <a:bodyPr wrap="square" lIns="0" tIns="0" rIns="0" bIns="0" rtlCol="0" anchor="t">
            <a:spAutoFit/>
          </a:bodyPr>
          <a:lstStyle/>
          <a:p>
            <a:pPr algn="ctr">
              <a:lnSpc>
                <a:spcPts val="3038"/>
              </a:lnSpc>
              <a:spcBef>
                <a:spcPct val="0"/>
              </a:spcBef>
            </a:pPr>
            <a:r>
              <a:rPr lang="uk-UA" sz="2200" dirty="0">
                <a:solidFill>
                  <a:srgbClr val="FF0000"/>
                </a:solidFill>
                <a:latin typeface="Segoe Print" pitchFamily="2" charset="0"/>
              </a:rPr>
              <a:t>Ні досвідчені вчені-атомники, ні </a:t>
            </a:r>
            <a:r>
              <a:rPr lang="uk-UA" sz="2200" dirty="0" err="1">
                <a:solidFill>
                  <a:srgbClr val="FF0000"/>
                </a:solidFill>
                <a:latin typeface="Segoe Print" pitchFamily="2" charset="0"/>
              </a:rPr>
              <a:t>монтажники-налагоджувальники</a:t>
            </a:r>
            <a:r>
              <a:rPr lang="uk-UA" sz="2200" dirty="0">
                <a:solidFill>
                  <a:srgbClr val="FF0000"/>
                </a:solidFill>
                <a:latin typeface="Segoe Print" pitchFamily="2" charset="0"/>
              </a:rPr>
              <a:t> обладнання не могли достеменно знати і передбачити як поведе себе атомне серце реактора</a:t>
            </a:r>
          </a:p>
          <a:p>
            <a:pPr algn="ctr">
              <a:lnSpc>
                <a:spcPts val="3038"/>
              </a:lnSpc>
              <a:spcBef>
                <a:spcPct val="0"/>
              </a:spcBef>
            </a:pPr>
            <a:endParaRPr lang="en-US" sz="2200" dirty="0">
              <a:solidFill>
                <a:srgbClr val="FF0000"/>
              </a:solidFill>
              <a:latin typeface="Another Shabby Bold"/>
            </a:endParaRPr>
          </a:p>
          <a:p>
            <a:pPr algn="ctr">
              <a:lnSpc>
                <a:spcPts val="3038"/>
              </a:lnSpc>
              <a:spcBef>
                <a:spcPct val="0"/>
              </a:spcBef>
            </a:pPr>
            <a:endParaRPr lang="en-US" sz="2200" dirty="0">
              <a:solidFill>
                <a:srgbClr val="FF0000"/>
              </a:solidFill>
              <a:latin typeface="Another Shabby Bold"/>
            </a:endParaRPr>
          </a:p>
        </p:txBody>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81023" y="1889772"/>
            <a:ext cx="3173560" cy="5455591"/>
          </a:xfrm>
          <a:prstGeom prst="rect">
            <a:avLst/>
          </a:prstGeom>
        </p:spPr>
      </p:pic>
      <p:pic>
        <p:nvPicPr>
          <p:cNvPr id="7" name="Picture 7"/>
          <p:cNvPicPr>
            <a:picLocks noChangeAspect="1"/>
          </p:cNvPicPr>
          <p:nvPr/>
        </p:nvPicPr>
        <p:blipFill>
          <a:blip r:embed="rId7"/>
          <a:srcRect/>
          <a:stretch>
            <a:fillRect/>
          </a:stretch>
        </p:blipFill>
        <p:spPr>
          <a:xfrm>
            <a:off x="6410867" y="1757769"/>
            <a:ext cx="4066633" cy="325009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65387" y="1889772"/>
            <a:ext cx="1274405" cy="111679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00883" y="1628519"/>
            <a:ext cx="1274405" cy="1116794"/>
          </a:xfrm>
          <a:prstGeom prst="rect">
            <a:avLst/>
          </a:prstGeom>
        </p:spPr>
      </p:pic>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1192" t="35934" r="41053" b="20505"/>
          <a:stretch/>
        </p:blipFill>
        <p:spPr bwMode="auto">
          <a:xfrm>
            <a:off x="8433796" y="4265228"/>
            <a:ext cx="2043705" cy="313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0224" t="6439" r="42021" b="78984"/>
          <a:stretch/>
        </p:blipFill>
        <p:spPr bwMode="auto">
          <a:xfrm>
            <a:off x="8444183" y="3006566"/>
            <a:ext cx="2033318" cy="125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577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04" r="32662"/>
          <a:stretch>
            <a:fillRect/>
          </a:stretch>
        </p:blipFill>
        <p:spPr>
          <a:xfrm>
            <a:off x="1" y="90518"/>
            <a:ext cx="5549748" cy="7407874"/>
          </a:xfrm>
          <a:prstGeom prst="rect">
            <a:avLst/>
          </a:prstGeom>
        </p:spPr>
      </p:pic>
      <p:pic>
        <p:nvPicPr>
          <p:cNvPr id="3" name="Picture 3"/>
          <p:cNvPicPr>
            <a:picLocks noChangeAspect="1"/>
          </p:cNvPicPr>
          <p:nvPr/>
        </p:nvPicPr>
        <p:blipFill rotWithShape="1">
          <a:blip r:embed="rId3"/>
          <a:srcRect t="4241" r="45085" b="4241"/>
          <a:stretch/>
        </p:blipFill>
        <p:spPr>
          <a:xfrm>
            <a:off x="4420965" y="381504"/>
            <a:ext cx="6056536" cy="6695215"/>
          </a:xfrm>
          <a:prstGeom prst="rect">
            <a:avLst/>
          </a:prstGeom>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33"/>
          <a:stretch/>
        </p:blipFill>
        <p:spPr bwMode="auto">
          <a:xfrm>
            <a:off x="-106635" y="3366625"/>
            <a:ext cx="5763018" cy="410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4"/>
          <p:cNvSpPr txBox="1"/>
          <p:nvPr/>
        </p:nvSpPr>
        <p:spPr>
          <a:xfrm>
            <a:off x="5656383" y="1315651"/>
            <a:ext cx="4802634" cy="5539978"/>
          </a:xfrm>
          <a:prstGeom prst="rect">
            <a:avLst/>
          </a:prstGeom>
        </p:spPr>
        <p:txBody>
          <a:bodyPr wrap="square" lIns="0" tIns="0" rIns="0" bIns="0" rtlCol="0" anchor="t">
            <a:spAutoFit/>
          </a:bodyPr>
          <a:lstStyle/>
          <a:p>
            <a:pPr algn="ctr">
              <a:lnSpc>
                <a:spcPts val="3649"/>
              </a:lnSpc>
              <a:spcBef>
                <a:spcPct val="0"/>
              </a:spcBef>
            </a:pPr>
            <a:r>
              <a:rPr lang="uk-UA" sz="2600" dirty="0">
                <a:solidFill>
                  <a:srgbClr val="FF0000"/>
                </a:solidFill>
                <a:effectLst>
                  <a:glow rad="127000">
                    <a:srgbClr val="FFFF00"/>
                  </a:glow>
                </a:effectLst>
                <a:latin typeface="Segoe Print" pitchFamily="2" charset="0"/>
              </a:rPr>
              <a:t> Стояла тиха весняна ніч.  Саме в таку з ночей, 26 квітня 1986 року о 1 годині 23 хвилини 40 секунд, коли всі спали безтурботним сном, над четвертим реактором Чорнобильської електростанції несподівано велетенське полум'я розірвало нічну темряву.</a:t>
            </a:r>
          </a:p>
        </p:txBody>
      </p:sp>
      <p:pic>
        <p:nvPicPr>
          <p:cNvPr id="6" name="Picture 6"/>
          <p:cNvPicPr>
            <a:picLocks noChangeAspect="1"/>
          </p:cNvPicPr>
          <p:nvPr/>
        </p:nvPicPr>
        <p:blipFill>
          <a:blip r:embed="rId5"/>
          <a:srcRect/>
          <a:stretch>
            <a:fillRect/>
          </a:stretch>
        </p:blipFill>
        <p:spPr>
          <a:xfrm>
            <a:off x="-1078917" y="1469073"/>
            <a:ext cx="7348553" cy="5876290"/>
          </a:xfrm>
          <a:prstGeom prst="rect">
            <a:avLst/>
          </a:prstGeom>
        </p:spPr>
      </p:pic>
      <p:pic>
        <p:nvPicPr>
          <p:cNvPr id="7" name="Picture 7"/>
          <p:cNvPicPr>
            <a:picLocks noChangeAspect="1"/>
          </p:cNvPicPr>
          <p:nvPr/>
        </p:nvPicPr>
        <p:blipFill>
          <a:blip r:embed="rId6"/>
          <a:srcRect/>
          <a:stretch>
            <a:fillRect/>
          </a:stretch>
        </p:blipFill>
        <p:spPr>
          <a:xfrm>
            <a:off x="129804" y="844021"/>
            <a:ext cx="2938939" cy="2938145"/>
          </a:xfrm>
          <a:prstGeom prst="rect">
            <a:avLst/>
          </a:prstGeom>
        </p:spPr>
      </p:pic>
      <p:pic>
        <p:nvPicPr>
          <p:cNvPr id="8" name="Picture 8"/>
          <p:cNvPicPr>
            <a:picLocks noChangeAspect="1"/>
          </p:cNvPicPr>
          <p:nvPr/>
        </p:nvPicPr>
        <p:blipFill>
          <a:blip r:embed="rId7"/>
          <a:srcRect/>
          <a:stretch>
            <a:fillRect/>
          </a:stretch>
        </p:blipFill>
        <p:spPr>
          <a:xfrm>
            <a:off x="2595360" y="560083"/>
            <a:ext cx="2148969" cy="1476427"/>
          </a:xfrm>
          <a:prstGeom prst="rect">
            <a:avLst/>
          </a:prstGeom>
        </p:spPr>
      </p:pic>
      <p:pic>
        <p:nvPicPr>
          <p:cNvPr id="9" name="Picture 9"/>
          <p:cNvPicPr>
            <a:picLocks noChangeAspect="1"/>
          </p:cNvPicPr>
          <p:nvPr/>
        </p:nvPicPr>
        <p:blipFill>
          <a:blip r:embed="rId8"/>
          <a:srcRect/>
          <a:stretch>
            <a:fillRect/>
          </a:stretch>
        </p:blipFill>
        <p:spPr>
          <a:xfrm>
            <a:off x="171923" y="402110"/>
            <a:ext cx="2423436" cy="2531064"/>
          </a:xfrm>
          <a:prstGeom prst="rect">
            <a:avLst/>
          </a:prstGeom>
        </p:spPr>
      </p:pic>
      <p:pic>
        <p:nvPicPr>
          <p:cNvPr id="5"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1879" t="6909" r="44328" b="36045"/>
          <a:stretch/>
        </p:blipFill>
        <p:spPr bwMode="auto">
          <a:xfrm>
            <a:off x="1" y="-15819"/>
            <a:ext cx="2223050" cy="498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273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244" y="2173003"/>
            <a:ext cx="6277821" cy="446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9883" y="5928211"/>
            <a:ext cx="1638750" cy="136523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2052" y="2683203"/>
            <a:ext cx="1447205" cy="293814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22910" y="4407218"/>
            <a:ext cx="2993945" cy="2938145"/>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812010" y="1"/>
            <a:ext cx="1404309" cy="133435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399026" y="1334359"/>
            <a:ext cx="1292661" cy="293814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246610" y="5876290"/>
            <a:ext cx="1005209" cy="1405034"/>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8050051" y="4407218"/>
            <a:ext cx="2306359" cy="293814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221241" y="5621349"/>
            <a:ext cx="1173913" cy="1672094"/>
          </a:xfrm>
          <a:prstGeom prst="rect">
            <a:avLst/>
          </a:prstGeom>
        </p:spPr>
      </p:pic>
      <p:sp>
        <p:nvSpPr>
          <p:cNvPr id="11" name="TextBox 11"/>
          <p:cNvSpPr txBox="1"/>
          <p:nvPr/>
        </p:nvSpPr>
        <p:spPr>
          <a:xfrm>
            <a:off x="122908" y="161086"/>
            <a:ext cx="8276117" cy="2180084"/>
          </a:xfrm>
          <a:prstGeom prst="rect">
            <a:avLst/>
          </a:prstGeom>
        </p:spPr>
        <p:txBody>
          <a:bodyPr wrap="square" lIns="0" tIns="0" rIns="0" bIns="0" rtlCol="0" anchor="t">
            <a:spAutoFit/>
          </a:bodyPr>
          <a:lstStyle/>
          <a:p>
            <a:pPr algn="ctr">
              <a:lnSpc>
                <a:spcPts val="3416"/>
              </a:lnSpc>
              <a:spcBef>
                <a:spcPct val="0"/>
              </a:spcBef>
            </a:pPr>
            <a:r>
              <a:rPr lang="uk-UA" sz="2900" b="1" dirty="0">
                <a:solidFill>
                  <a:srgbClr val="00B0F0"/>
                </a:solidFill>
                <a:effectLst>
                  <a:glow rad="127000">
                    <a:schemeClr val="bg1"/>
                  </a:glow>
                  <a:outerShdw blurRad="38100" dist="38100" dir="2700000" algn="tl">
                    <a:srgbClr val="000000">
                      <a:alpha val="43137"/>
                    </a:srgbClr>
                  </a:outerShdw>
                </a:effectLst>
                <a:latin typeface="Segoe Print" pitchFamily="2" charset="0"/>
              </a:rPr>
              <a:t>Ліквідатори наслідків аварії на Чорнобильській АЕС - саме так називають сьогодні  громадяни, які брали безпосередню участь у ліквідації аварії та її наслідків. </a:t>
            </a:r>
          </a:p>
        </p:txBody>
      </p:sp>
    </p:spTree>
    <p:extLst>
      <p:ext uri="{BB962C8B-B14F-4D97-AF65-F5344CB8AC3E}">
        <p14:creationId xmlns:p14="http://schemas.microsoft.com/office/powerpoint/2010/main" val="932674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197" y="-215751"/>
            <a:ext cx="10520143" cy="4253066"/>
          </a:xfrm>
          <a:prstGeom prst="rect">
            <a:avLst/>
          </a:prstGeom>
        </p:spPr>
      </p:pic>
      <p:pic>
        <p:nvPicPr>
          <p:cNvPr id="3" name="Picture 3"/>
          <p:cNvPicPr>
            <a:picLocks noChangeAspect="1"/>
          </p:cNvPicPr>
          <p:nvPr/>
        </p:nvPicPr>
        <p:blipFill>
          <a:blip r:embed="rId4"/>
          <a:srcRect/>
          <a:stretch>
            <a:fillRect/>
          </a:stretch>
        </p:blipFill>
        <p:spPr>
          <a:xfrm>
            <a:off x="1308900" y="3471326"/>
            <a:ext cx="7768421" cy="3874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4"/>
          <p:cNvSpPr txBox="1"/>
          <p:nvPr/>
        </p:nvSpPr>
        <p:spPr>
          <a:xfrm>
            <a:off x="1049373" y="686715"/>
            <a:ext cx="8287476" cy="3077766"/>
          </a:xfrm>
          <a:prstGeom prst="rect">
            <a:avLst/>
          </a:prstGeom>
        </p:spPr>
        <p:txBody>
          <a:bodyPr lIns="0" tIns="0" rIns="0" bIns="0" rtlCol="0" anchor="t">
            <a:spAutoFit/>
          </a:bodyPr>
          <a:lstStyle/>
          <a:p>
            <a:pPr algn="ctr">
              <a:lnSpc>
                <a:spcPts val="2978"/>
              </a:lnSpc>
              <a:spcBef>
                <a:spcPct val="0"/>
              </a:spcBef>
            </a:pPr>
            <a:r>
              <a:rPr lang="uk-UA" sz="2100" b="1" dirty="0">
                <a:solidFill>
                  <a:srgbClr val="000000"/>
                </a:solidFill>
                <a:effectLst>
                  <a:glow rad="127000">
                    <a:srgbClr val="FFFF00"/>
                  </a:glow>
                </a:effectLst>
                <a:latin typeface="Segoe Print" pitchFamily="2" charset="0"/>
              </a:rPr>
              <a:t>Наприкінці 1986 року реактор накрили спеціальним "саркофагом", задля запобігання розповсюдженню радіоактивних часток. Укриття було збудоване добровольцями та мобілізованими солдатами, яких пізніше назвуть ліквідаторами. За весь час будівництва "саркофагу" їх нараховувалось близько 600 тисяч осіб з усього тодішнього СРСР.</a:t>
            </a:r>
          </a:p>
          <a:p>
            <a:pPr algn="ctr">
              <a:lnSpc>
                <a:spcPts val="2978"/>
              </a:lnSpc>
              <a:spcBef>
                <a:spcPct val="0"/>
              </a:spcBef>
            </a:pPr>
            <a:endParaRPr lang="en-US" sz="2100" b="1" dirty="0">
              <a:solidFill>
                <a:srgbClr val="000000"/>
              </a:solidFill>
              <a:effectLst>
                <a:glow rad="127000">
                  <a:srgbClr val="FFFF00"/>
                </a:glow>
              </a:effectLst>
              <a:latin typeface="Segoe Print" pitchFamily="2" charset="0"/>
            </a:endParaRPr>
          </a:p>
        </p:txBody>
      </p:sp>
    </p:spTree>
    <p:extLst>
      <p:ext uri="{BB962C8B-B14F-4D97-AF65-F5344CB8AC3E}">
        <p14:creationId xmlns:p14="http://schemas.microsoft.com/office/powerpoint/2010/main" val="1403391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2914"/>
          <a:stretch/>
        </p:blipFill>
        <p:spPr>
          <a:xfrm>
            <a:off x="0" y="-171562"/>
            <a:ext cx="6671886" cy="3097269"/>
          </a:xfrm>
          <a:prstGeom prst="rect">
            <a:avLst/>
          </a:prstGeom>
        </p:spPr>
      </p:pic>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915"/>
          <a:stretch/>
        </p:blipFill>
        <p:spPr>
          <a:xfrm>
            <a:off x="3805730" y="3513558"/>
            <a:ext cx="6671771" cy="3097269"/>
          </a:xfrm>
          <a:prstGeom prst="rect">
            <a:avLst/>
          </a:prstGeom>
        </p:spPr>
      </p:pic>
      <p:pic>
        <p:nvPicPr>
          <p:cNvPr id="4" name="Picture 4"/>
          <p:cNvPicPr>
            <a:picLocks noChangeAspect="1"/>
          </p:cNvPicPr>
          <p:nvPr/>
        </p:nvPicPr>
        <p:blipFill>
          <a:blip r:embed="rId4"/>
          <a:srcRect/>
          <a:stretch>
            <a:fillRect/>
          </a:stretch>
        </p:blipFill>
        <p:spPr>
          <a:xfrm>
            <a:off x="6106145" y="493419"/>
            <a:ext cx="4137102" cy="2660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p:cNvPicPr>
            <a:picLocks noChangeAspect="1"/>
          </p:cNvPicPr>
          <p:nvPr/>
        </p:nvPicPr>
        <p:blipFill>
          <a:blip r:embed="rId5"/>
          <a:srcRect l="402" r="6033"/>
          <a:stretch>
            <a:fillRect/>
          </a:stretch>
        </p:blipFill>
        <p:spPr>
          <a:xfrm>
            <a:off x="167537" y="3932293"/>
            <a:ext cx="4175718" cy="2494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6"/>
          <p:cNvSpPr txBox="1"/>
          <p:nvPr/>
        </p:nvSpPr>
        <p:spPr>
          <a:xfrm>
            <a:off x="167537" y="893001"/>
            <a:ext cx="5807913" cy="1923604"/>
          </a:xfrm>
          <a:prstGeom prst="rect">
            <a:avLst/>
          </a:prstGeom>
        </p:spPr>
        <p:txBody>
          <a:bodyPr wrap="square" lIns="0" tIns="0" rIns="0" bIns="0" rtlCol="0" anchor="t">
            <a:spAutoFit/>
          </a:bodyPr>
          <a:lstStyle/>
          <a:p>
            <a:pPr algn="ctr">
              <a:lnSpc>
                <a:spcPts val="2978"/>
              </a:lnSpc>
              <a:spcBef>
                <a:spcPct val="0"/>
              </a:spcBef>
            </a:pPr>
            <a:r>
              <a:rPr lang="en-US" sz="2100" dirty="0" err="1">
                <a:solidFill>
                  <a:srgbClr val="FF0000"/>
                </a:solidFill>
                <a:effectLst>
                  <a:glow rad="127000">
                    <a:srgbClr val="FFFF00"/>
                  </a:glow>
                </a:effectLst>
                <a:latin typeface="Segoe Print" pitchFamily="2" charset="0"/>
              </a:rPr>
              <a:t>Деякі</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рятувальники</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працювали</a:t>
            </a:r>
            <a:r>
              <a:rPr lang="en-US" sz="2100" dirty="0">
                <a:solidFill>
                  <a:srgbClr val="FF0000"/>
                </a:solidFill>
                <a:effectLst>
                  <a:glow rad="127000">
                    <a:srgbClr val="FFFF00"/>
                  </a:glow>
                </a:effectLst>
                <a:latin typeface="Segoe Print" pitchFamily="2" charset="0"/>
              </a:rPr>
              <a:t> у </a:t>
            </a:r>
            <a:r>
              <a:rPr lang="en-US" sz="2100" dirty="0" err="1">
                <a:solidFill>
                  <a:srgbClr val="FF0000"/>
                </a:solidFill>
                <a:effectLst>
                  <a:glow rad="127000">
                    <a:srgbClr val="FFFF00"/>
                  </a:glow>
                </a:effectLst>
                <a:latin typeface="Segoe Print" pitchFamily="2" charset="0"/>
              </a:rPr>
              <a:t>радіоактивній</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зоні</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без</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респіраторів</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Спецодяг</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видавався</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та</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змінювався</a:t>
            </a:r>
            <a:r>
              <a:rPr lang="en-US" sz="2100" dirty="0">
                <a:solidFill>
                  <a:srgbClr val="FF0000"/>
                </a:solidFill>
                <a:effectLst>
                  <a:glow rad="127000">
                    <a:srgbClr val="FFFF00"/>
                  </a:glow>
                </a:effectLst>
                <a:latin typeface="Segoe Print" pitchFamily="2" charset="0"/>
              </a:rPr>
              <a:t> </a:t>
            </a:r>
            <a:endParaRPr lang="uk-UA" sz="2100" dirty="0">
              <a:solidFill>
                <a:srgbClr val="FF0000"/>
              </a:solidFill>
              <a:effectLst>
                <a:glow rad="127000">
                  <a:srgbClr val="FFFF00"/>
                </a:glow>
              </a:effectLst>
              <a:latin typeface="Segoe Print" pitchFamily="2" charset="0"/>
            </a:endParaRPr>
          </a:p>
          <a:p>
            <a:pPr algn="ctr">
              <a:lnSpc>
                <a:spcPts val="2978"/>
              </a:lnSpc>
              <a:spcBef>
                <a:spcPct val="0"/>
              </a:spcBef>
            </a:pPr>
            <a:r>
              <a:rPr lang="en-US" sz="2100" dirty="0" err="1">
                <a:solidFill>
                  <a:srgbClr val="FF0000"/>
                </a:solidFill>
                <a:effectLst>
                  <a:glow rad="127000">
                    <a:srgbClr val="FFFF00"/>
                  </a:glow>
                </a:effectLst>
                <a:latin typeface="Segoe Print" pitchFamily="2" charset="0"/>
              </a:rPr>
              <a:t>раз</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на</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тиждень</a:t>
            </a:r>
            <a:r>
              <a:rPr lang="en-US" sz="2100" dirty="0">
                <a:solidFill>
                  <a:srgbClr val="FF0000"/>
                </a:solidFill>
                <a:effectLst>
                  <a:glow rad="127000">
                    <a:srgbClr val="FFFF00"/>
                  </a:glow>
                </a:effectLst>
                <a:latin typeface="Segoe Print" pitchFamily="2" charset="0"/>
              </a:rPr>
              <a:t>.</a:t>
            </a:r>
          </a:p>
          <a:p>
            <a:pPr algn="ctr">
              <a:lnSpc>
                <a:spcPts val="2978"/>
              </a:lnSpc>
              <a:spcBef>
                <a:spcPct val="0"/>
              </a:spcBef>
            </a:pPr>
            <a:endParaRPr lang="en-US" sz="2100" dirty="0">
              <a:solidFill>
                <a:srgbClr val="FF0000"/>
              </a:solidFill>
              <a:effectLst>
                <a:glow rad="127000">
                  <a:srgbClr val="FFFF00"/>
                </a:glow>
              </a:effectLst>
              <a:latin typeface="Another Shabby Bold"/>
            </a:endParaRPr>
          </a:p>
        </p:txBody>
      </p:sp>
      <p:sp>
        <p:nvSpPr>
          <p:cNvPr id="7" name="TextBox 7"/>
          <p:cNvSpPr txBox="1"/>
          <p:nvPr/>
        </p:nvSpPr>
        <p:spPr>
          <a:xfrm>
            <a:off x="4648421" y="4416730"/>
            <a:ext cx="5594826" cy="1923604"/>
          </a:xfrm>
          <a:prstGeom prst="rect">
            <a:avLst/>
          </a:prstGeom>
        </p:spPr>
        <p:txBody>
          <a:bodyPr lIns="0" tIns="0" rIns="0" bIns="0" rtlCol="0" anchor="t">
            <a:spAutoFit/>
          </a:bodyPr>
          <a:lstStyle/>
          <a:p>
            <a:pPr algn="ctr">
              <a:lnSpc>
                <a:spcPts val="2978"/>
              </a:lnSpc>
              <a:spcBef>
                <a:spcPct val="0"/>
              </a:spcBef>
            </a:pPr>
            <a:r>
              <a:rPr lang="en-US" sz="2100" dirty="0" err="1">
                <a:solidFill>
                  <a:srgbClr val="FF0000"/>
                </a:solidFill>
                <a:effectLst>
                  <a:glow rad="127000">
                    <a:srgbClr val="FFFF00"/>
                  </a:glow>
                </a:effectLst>
                <a:latin typeface="Segoe Print" pitchFamily="2" charset="0"/>
              </a:rPr>
              <a:t>Зупинити</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активне</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виверження</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радіоактивних</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речовин</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зі</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зруйнованого</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реактора</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вдалося</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лише</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ціною</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масового</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опромінення</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тисяч</a:t>
            </a:r>
            <a:r>
              <a:rPr lang="en-US" sz="2100" dirty="0">
                <a:solidFill>
                  <a:srgbClr val="FF0000"/>
                </a:solidFill>
                <a:effectLst>
                  <a:glow rad="127000">
                    <a:srgbClr val="FFFF00"/>
                  </a:glow>
                </a:effectLst>
                <a:latin typeface="Segoe Print" pitchFamily="2" charset="0"/>
              </a:rPr>
              <a:t> </a:t>
            </a:r>
            <a:r>
              <a:rPr lang="en-US" sz="2100" dirty="0" err="1">
                <a:solidFill>
                  <a:srgbClr val="FF0000"/>
                </a:solidFill>
                <a:effectLst>
                  <a:glow rad="127000">
                    <a:srgbClr val="FFFF00"/>
                  </a:glow>
                </a:effectLst>
                <a:latin typeface="Segoe Print" pitchFamily="2" charset="0"/>
              </a:rPr>
              <a:t>ліквідаторів</a:t>
            </a:r>
            <a:r>
              <a:rPr lang="en-US" sz="2100" dirty="0">
                <a:solidFill>
                  <a:srgbClr val="FF0000"/>
                </a:solidFill>
                <a:effectLst>
                  <a:glow rad="127000">
                    <a:srgbClr val="FFFF00"/>
                  </a:glow>
                </a:effectLst>
                <a:latin typeface="Segoe Print" pitchFamily="2" charset="0"/>
              </a:rPr>
              <a:t>.</a:t>
            </a:r>
          </a:p>
          <a:p>
            <a:pPr algn="ctr">
              <a:lnSpc>
                <a:spcPts val="2978"/>
              </a:lnSpc>
              <a:spcBef>
                <a:spcPct val="0"/>
              </a:spcBef>
            </a:pPr>
            <a:endParaRPr lang="en-US" sz="2100" dirty="0">
              <a:solidFill>
                <a:srgbClr val="FF0000"/>
              </a:solidFill>
              <a:effectLst>
                <a:glow rad="127000">
                  <a:srgbClr val="FFFF00"/>
                </a:glow>
              </a:effectLst>
              <a:latin typeface="Another Shabby Bold"/>
            </a:endParaRPr>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372" t="4343" r="44882" b="37909"/>
          <a:stretch/>
        </p:blipFill>
        <p:spPr bwMode="auto">
          <a:xfrm>
            <a:off x="0" y="2592561"/>
            <a:ext cx="2255396" cy="475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52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7359" y="-874048"/>
            <a:ext cx="11246535" cy="4546730"/>
          </a:xfrm>
          <a:prstGeom prst="rect">
            <a:avLst/>
          </a:prstGeom>
        </p:spPr>
      </p:pic>
      <p:pic>
        <p:nvPicPr>
          <p:cNvPr id="3" name="Picture 3"/>
          <p:cNvPicPr>
            <a:picLocks noChangeAspect="1"/>
          </p:cNvPicPr>
          <p:nvPr/>
        </p:nvPicPr>
        <p:blipFill>
          <a:blip r:embed="rId4"/>
          <a:srcRect/>
          <a:stretch>
            <a:fillRect/>
          </a:stretch>
        </p:blipFill>
        <p:spPr>
          <a:xfrm>
            <a:off x="1238948" y="3191023"/>
            <a:ext cx="7709867" cy="4053814"/>
          </a:xfrm>
          <a:prstGeom prst="rect">
            <a:avLst/>
          </a:prstGeom>
        </p:spPr>
      </p:pic>
      <p:sp>
        <p:nvSpPr>
          <p:cNvPr id="4" name="TextBox 4"/>
          <p:cNvSpPr txBox="1"/>
          <p:nvPr/>
        </p:nvSpPr>
        <p:spPr>
          <a:xfrm>
            <a:off x="126182" y="195246"/>
            <a:ext cx="10153127" cy="2603277"/>
          </a:xfrm>
          <a:prstGeom prst="rect">
            <a:avLst/>
          </a:prstGeom>
        </p:spPr>
        <p:txBody>
          <a:bodyPr wrap="square" lIns="0" tIns="0" rIns="0" bIns="0" rtlCol="0" anchor="t">
            <a:spAutoFit/>
          </a:bodyPr>
          <a:lstStyle/>
          <a:p>
            <a:pPr algn="ctr">
              <a:lnSpc>
                <a:spcPts val="2891"/>
              </a:lnSpc>
              <a:spcBef>
                <a:spcPct val="0"/>
              </a:spcBef>
            </a:pPr>
            <a:r>
              <a:rPr lang="en-US" b="1" dirty="0">
                <a:solidFill>
                  <a:srgbClr val="FF0000"/>
                </a:solidFill>
                <a:effectLst>
                  <a:glow rad="127000">
                    <a:srgbClr val="FFFF00"/>
                  </a:glow>
                </a:effectLst>
                <a:latin typeface="Segoe Print" pitchFamily="2" charset="0"/>
              </a:rPr>
              <a:t> </a:t>
            </a:r>
            <a:r>
              <a:rPr lang="uk-UA" b="1" dirty="0" smtClean="0">
                <a:solidFill>
                  <a:srgbClr val="FF0000"/>
                </a:solidFill>
                <a:effectLst>
                  <a:glow rad="127000">
                    <a:srgbClr val="FFFF00"/>
                  </a:glow>
                </a:effectLst>
                <a:latin typeface="Segoe Print" pitchFamily="2" charset="0"/>
              </a:rPr>
              <a:t>Унаслідок аварії на Чорнобильській АЕС,  встановлена зона відчуження у 1986, після евакуації населення із 30-кілометрової зони навколо станції. Площа території — 2576,9 </a:t>
            </a:r>
            <a:r>
              <a:rPr lang="uk-UA" b="1" dirty="0" err="1" smtClean="0">
                <a:solidFill>
                  <a:srgbClr val="FF0000"/>
                </a:solidFill>
                <a:effectLst>
                  <a:glow rad="127000">
                    <a:srgbClr val="FFFF00"/>
                  </a:glow>
                </a:effectLst>
                <a:latin typeface="Segoe Print" pitchFamily="2" charset="0"/>
              </a:rPr>
              <a:t>км.Чорнобильська</a:t>
            </a:r>
            <a:r>
              <a:rPr lang="uk-UA" b="1" dirty="0" smtClean="0">
                <a:solidFill>
                  <a:srgbClr val="FF0000"/>
                </a:solidFill>
                <a:effectLst>
                  <a:glow rad="127000">
                    <a:srgbClr val="FFFF00"/>
                  </a:glow>
                </a:effectLst>
                <a:latin typeface="Segoe Print" pitchFamily="2" charset="0"/>
              </a:rPr>
              <a:t> зона включає північ Вишгородського району Київської області, де розташовані: безпосередньо електростанція, міста Чорнобиль та Прип'ять, північ Вишгородського району Київської області (у тому числі </a:t>
            </a:r>
            <a:r>
              <a:rPr lang="uk-UA" b="1" dirty="0" err="1" smtClean="0">
                <a:solidFill>
                  <a:srgbClr val="FF0000"/>
                </a:solidFill>
                <a:effectLst>
                  <a:glow rad="127000">
                    <a:srgbClr val="FFFF00"/>
                  </a:glow>
                </a:effectLst>
                <a:latin typeface="Segoe Print" pitchFamily="2" charset="0"/>
              </a:rPr>
              <a:t>смт</a:t>
            </a:r>
            <a:r>
              <a:rPr lang="uk-UA" b="1" dirty="0" smtClean="0">
                <a:solidFill>
                  <a:srgbClr val="FF0000"/>
                </a:solidFill>
                <a:effectLst>
                  <a:glow rad="127000">
                    <a:srgbClr val="FFFF00"/>
                  </a:glow>
                </a:effectLst>
                <a:latin typeface="Segoe Print" pitchFamily="2" charset="0"/>
              </a:rPr>
              <a:t>. Поліське та </a:t>
            </a:r>
            <a:r>
              <a:rPr lang="uk-UA" b="1" dirty="0" err="1" smtClean="0">
                <a:solidFill>
                  <a:srgbClr val="FF0000"/>
                </a:solidFill>
                <a:effectLst>
                  <a:glow rad="127000">
                    <a:srgbClr val="FFFF00"/>
                  </a:glow>
                </a:effectLst>
                <a:latin typeface="Segoe Print" pitchFamily="2" charset="0"/>
              </a:rPr>
              <a:t>смт</a:t>
            </a:r>
            <a:r>
              <a:rPr lang="uk-UA" b="1" dirty="0" smtClean="0">
                <a:solidFill>
                  <a:srgbClr val="FF0000"/>
                </a:solidFill>
                <a:effectLst>
                  <a:glow rad="127000">
                    <a:srgbClr val="FFFF00"/>
                  </a:glow>
                </a:effectLst>
                <a:latin typeface="Segoe Print" pitchFamily="2" charset="0"/>
              </a:rPr>
              <a:t>. </a:t>
            </a:r>
            <a:r>
              <a:rPr lang="uk-UA" b="1" dirty="0" err="1" smtClean="0">
                <a:solidFill>
                  <a:srgbClr val="FF0000"/>
                </a:solidFill>
                <a:effectLst>
                  <a:glow rad="127000">
                    <a:srgbClr val="FFFF00"/>
                  </a:glow>
                </a:effectLst>
                <a:latin typeface="Segoe Print" pitchFamily="2" charset="0"/>
              </a:rPr>
              <a:t>Вільча</a:t>
            </a:r>
            <a:r>
              <a:rPr lang="uk-UA" b="1" dirty="0" smtClean="0">
                <a:solidFill>
                  <a:srgbClr val="FF0000"/>
                </a:solidFill>
                <a:effectLst>
                  <a:glow rad="127000">
                    <a:srgbClr val="FFFF00"/>
                  </a:glow>
                </a:effectLst>
                <a:latin typeface="Segoe Print" pitchFamily="2" charset="0"/>
              </a:rPr>
              <a:t>), а також частина Житомирської області аж до кордону з Білоруссю.</a:t>
            </a:r>
            <a:endParaRPr lang="uk-UA" b="1" dirty="0">
              <a:solidFill>
                <a:srgbClr val="FF0000"/>
              </a:solidFill>
              <a:effectLst>
                <a:glow rad="127000">
                  <a:srgbClr val="FFFF00"/>
                </a:glow>
              </a:effectLst>
              <a:latin typeface="Segoe Print" pitchFamily="2" charset="0"/>
            </a:endParaRPr>
          </a:p>
        </p:txBody>
      </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93715" y="4276883"/>
            <a:ext cx="2806694" cy="306848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7051" y="2798523"/>
            <a:ext cx="2326101" cy="4546840"/>
          </a:xfrm>
          <a:prstGeom prst="rect">
            <a:avLst/>
          </a:prstGeom>
        </p:spPr>
      </p:pic>
    </p:spTree>
    <p:extLst>
      <p:ext uri="{BB962C8B-B14F-4D97-AF65-F5344CB8AC3E}">
        <p14:creationId xmlns:p14="http://schemas.microsoft.com/office/powerpoint/2010/main" val="264860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496</Words>
  <Application>Microsoft Office PowerPoint</Application>
  <PresentationFormat>Произвольный</PresentationFormat>
  <Paragraphs>40</Paragraphs>
  <Slides>12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4</cp:revision>
  <dcterms:created xsi:type="dcterms:W3CDTF">2024-04-19T12:54:37Z</dcterms:created>
  <dcterms:modified xsi:type="dcterms:W3CDTF">2024-04-26T09:09:26Z</dcterms:modified>
</cp:coreProperties>
</file>