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906000" cy="6858000" type="A4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54" y="-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0513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0063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174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08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85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069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4292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769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767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3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954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83E1A-93C7-4151-94A9-F0165696517F}" type="datetimeFigureOut">
              <a:rPr lang="uk-UA" smtClean="0"/>
              <a:t>10.05.2024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74599-FFFA-4E4D-B624-9A97B92DE6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232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5" y="211676"/>
            <a:ext cx="9651534" cy="644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50000" r="18153" b="28958"/>
          <a:stretch/>
        </p:blipFill>
        <p:spPr bwMode="auto">
          <a:xfrm>
            <a:off x="4232920" y="476672"/>
            <a:ext cx="2604655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21624" y="5473004"/>
            <a:ext cx="3384376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Підготувала </a:t>
            </a:r>
          </a:p>
          <a:p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вчитель 5-А класу</a:t>
            </a:r>
          </a:p>
          <a:p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Різченко Я.В.</a:t>
            </a:r>
            <a:endParaRPr lang="uk-UA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479" y="3451578"/>
            <a:ext cx="9497199" cy="1661993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600" dirty="0" smtClean="0">
                <a:solidFill>
                  <a:srgbClr val="FF0000"/>
                </a:solidFill>
                <a:latin typeface="Arial Black" pitchFamily="34" charset="0"/>
              </a:rPr>
              <a:t>Єдиний урок </a:t>
            </a:r>
          </a:p>
          <a:p>
            <a:pPr algn="ctr"/>
            <a:r>
              <a:rPr lang="uk-UA" sz="3600" dirty="0" smtClean="0">
                <a:solidFill>
                  <a:srgbClr val="FF0000"/>
                </a:solidFill>
                <a:latin typeface="Arial Black" pitchFamily="34" charset="0"/>
              </a:rPr>
              <a:t>«Пам’ятаємо минуле заради майбутнього»</a:t>
            </a:r>
            <a:endParaRPr lang="en-US" sz="4400" dirty="0">
              <a:solidFill>
                <a:srgbClr val="FF0000"/>
              </a:solidFill>
              <a:effectLst>
                <a:glow rad="127000">
                  <a:srgbClr val="FFFF00"/>
                </a:glo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037" y="3473043"/>
            <a:ext cx="9043201" cy="322137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rgbClr val="6F26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“1939–1945. Пам’ятаємо. Перемагаємо”</a:t>
            </a:r>
          </a:p>
          <a:p>
            <a:pPr marL="0" indent="0" algn="ctr">
              <a:buNone/>
            </a:pP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пам’ятаємо, яким страшним лихом для українців була Друга світова війна. Пам’ятаємо, що агресора зупинили спільними зусиллями Об’єднані Нації. </a:t>
            </a:r>
            <a:endParaRPr lang="uk-UA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забуваємо: той, на чиєму боці справедливість, хто захищає свою землю, завжди перемагає. </a:t>
            </a:r>
            <a:endParaRPr lang="uk-UA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Ця </a:t>
            </a:r>
            <a:r>
              <a:rPr lang="uk-UA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 робить нас сильнішими.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905999" cy="333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4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080031"/>
            <a:ext cx="9905999" cy="222117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Зараз, як і в роки Другої світової війни,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й надалі 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воює з агресором. 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 триває щоденно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не маємо права програти,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багато років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тому,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захищаємо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рідну землю, боронимо своє право вільно обирати майбутнє.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0"/>
            <a:ext cx="7139068" cy="308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0" y="5301208"/>
            <a:ext cx="9906000" cy="1556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 це війна за свободу, цивілізованість, демократію та європейські цінності.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Міць наших збройних сил є запорукою існування держави та збереження прав людини для громадян.</a:t>
            </a:r>
            <a:endParaRPr lang="uk-UA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489" y="3625510"/>
            <a:ext cx="9286110" cy="297184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vi-VN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vi-VN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пам'яті </a:t>
            </a:r>
            <a:r>
              <a:rPr lang="vi-VN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vi-VN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примирення</a:t>
            </a:r>
            <a:r>
              <a:rPr lang="vi-VN" b="1" dirty="0" smtClean="0">
                <a:solidFill>
                  <a:srgbClr val="C00000"/>
                </a:solidFill>
              </a:rPr>
              <a:t> </a:t>
            </a:r>
            <a:r>
              <a:rPr lang="uk-UA" i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vi-VN" i="1" dirty="0" smtClean="0">
                <a:solidFill>
                  <a:schemeClr val="accent4">
                    <a:lumMod val="75000"/>
                  </a:schemeClr>
                </a:solidFill>
              </a:rPr>
              <a:t>пам'яті </a:t>
            </a:r>
            <a:r>
              <a:rPr lang="vi-VN" i="1" dirty="0">
                <a:solidFill>
                  <a:schemeClr val="accent4">
                    <a:lumMod val="75000"/>
                  </a:schemeClr>
                </a:solidFill>
              </a:rPr>
              <a:t>жертв </a:t>
            </a:r>
            <a:r>
              <a:rPr lang="vi-VN" i="1" dirty="0" smtClean="0">
                <a:solidFill>
                  <a:schemeClr val="accent4">
                    <a:lumMod val="75000"/>
                  </a:schemeClr>
                </a:solidFill>
              </a:rPr>
              <a:t>та </a:t>
            </a:r>
            <a:r>
              <a:rPr lang="vi-VN" i="1" dirty="0">
                <a:solidFill>
                  <a:schemeClr val="accent4">
                    <a:lumMod val="75000"/>
                  </a:schemeClr>
                </a:solidFill>
              </a:rPr>
              <a:t>примирення між країнами-учасниками Другої світової війни) </a:t>
            </a:r>
            <a:r>
              <a:rPr lang="vi-VN" dirty="0">
                <a:solidFill>
                  <a:srgbClr val="C00000"/>
                </a:solidFill>
              </a:rPr>
              <a:t>—</a:t>
            </a:r>
            <a:r>
              <a:rPr lang="vi-VN" dirty="0"/>
              <a:t> пам'ятний день в Україні, який </a:t>
            </a:r>
            <a:r>
              <a:rPr lang="vi-VN" dirty="0" smtClean="0"/>
              <a:t>відзначають</a:t>
            </a:r>
            <a:r>
              <a:rPr lang="uk-UA" dirty="0" smtClean="0"/>
              <a:t> </a:t>
            </a:r>
            <a:r>
              <a:rPr lang="vi-VN" b="1" i="1" dirty="0" smtClean="0">
                <a:solidFill>
                  <a:srgbClr val="7030A0"/>
                </a:solidFill>
              </a:rPr>
              <a:t>8 </a:t>
            </a:r>
            <a:r>
              <a:rPr lang="vi-VN" b="1" i="1" dirty="0">
                <a:solidFill>
                  <a:srgbClr val="7030A0"/>
                </a:solidFill>
              </a:rPr>
              <a:t>травня</a:t>
            </a:r>
            <a:r>
              <a:rPr lang="vi-VN" dirty="0"/>
              <a:t>, в річницю капітуляції нацистської Німеччини (цю подію прийнято розглядати як символ перемоги над нацизмом).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069" y="276725"/>
            <a:ext cx="4059530" cy="3251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11024" r="4237" b="4229"/>
          <a:stretch/>
        </p:blipFill>
        <p:spPr bwMode="auto">
          <a:xfrm>
            <a:off x="506507" y="188640"/>
            <a:ext cx="4734887" cy="3427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2" t="3562" r="33838" b="42777"/>
          <a:stretch/>
        </p:blipFill>
        <p:spPr bwMode="auto">
          <a:xfrm>
            <a:off x="8215744" y="7902"/>
            <a:ext cx="1690256" cy="428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83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7345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 день присвячений пам’яті тих понад 80 мільйонів людей, чиє життя було обірвано насиллям світового масштабу, людям усіх рас і націй, чоловікам і жінкам, воїнам і мирному населенню, малим дітям і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старшим людям,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усім загиблим і усім тим, хто вижив та пройшов через усі кола пекла Другої світової війни.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2753544"/>
            <a:ext cx="8928992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6" t="4603" r="28775" b="38966"/>
          <a:stretch/>
        </p:blipFill>
        <p:spPr bwMode="auto">
          <a:xfrm>
            <a:off x="7905329" y="2034468"/>
            <a:ext cx="2000672" cy="482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8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" y="0"/>
            <a:ext cx="9920288" cy="68580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8" t="4620" r="30477" b="39042"/>
          <a:stretch/>
        </p:blipFill>
        <p:spPr bwMode="auto">
          <a:xfrm>
            <a:off x="8049344" y="1680290"/>
            <a:ext cx="1856656" cy="517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9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06000" cy="6886849"/>
          </a:xfrm>
        </p:spPr>
      </p:pic>
    </p:spTree>
    <p:extLst>
      <p:ext uri="{BB962C8B-B14F-4D97-AF65-F5344CB8AC3E}">
        <p14:creationId xmlns:p14="http://schemas.microsoft.com/office/powerpoint/2010/main" val="309984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869" y="4077072"/>
            <a:ext cx="9633520" cy="29031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відомо, 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травня 1945 року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був підписаний </a:t>
            </a:r>
            <a:r>
              <a:rPr lang="uk-UA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воєнної капітуляції Німеччини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який набув чинності </a:t>
            </a:r>
            <a:r>
              <a:rPr lang="uk-UA" b="1" dirty="0">
                <a:solidFill>
                  <a:srgbClr val="BF3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b="1" dirty="0" smtClean="0">
                <a:solidFill>
                  <a:srgbClr val="BF3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цієї нагоди цього дня в багатьох містах Європи та США були проведені велелюдні святкування.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47" y="21862"/>
            <a:ext cx="8334617" cy="412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2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12" y="0"/>
            <a:ext cx="9877788" cy="28529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Резолюцією </a:t>
            </a:r>
            <a:r>
              <a:rPr lang="uk-UA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Генеральної Асамблеї </a:t>
            </a:r>
            <a:r>
              <a:rPr lang="uk-UA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ООН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b="1" dirty="0">
                <a:solidFill>
                  <a:srgbClr val="BF3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листопада 2004 року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приуроченої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79 річниці закінчення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Другої світової війни в Європі,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проголошено присвячений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 жертв цієї війни </a:t>
            </a:r>
            <a:endParaRPr lang="uk-UA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uk-UA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 та примирення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відзначається  щорічно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травня.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2807002"/>
            <a:ext cx="8928992" cy="405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472" y="4617720"/>
            <a:ext cx="9705527" cy="22402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rgbClr val="BF3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Символом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вшанування пам’яті жертв Другої світової війни є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червоний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мак. 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квітка – пам’ятний знак жертв усіх військових і громадянських конфліктів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-32079"/>
            <a:ext cx="8255000" cy="44837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90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906000" cy="4149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sz="2000" b="1" dirty="0" smtClean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 згадувати та вшановувати подвиг ветеранів,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котрі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боролися з нацизмом і перемогли його.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менше заслуговують на увагу та пам’ять інші, кого торкнулась війна – військовополонені, остарбайтери, підпільники, діти війни, цивільні, які постраждали від окупації і бойових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42" y="3356992"/>
            <a:ext cx="8632761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9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379</Words>
  <Application>Microsoft Office PowerPoint</Application>
  <PresentationFormat>Лист A4 (210x297 мм)</PresentationFormat>
  <Paragraphs>26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</cp:revision>
  <dcterms:created xsi:type="dcterms:W3CDTF">2024-05-09T08:23:26Z</dcterms:created>
  <dcterms:modified xsi:type="dcterms:W3CDTF">2024-05-10T08:02:47Z</dcterms:modified>
</cp:coreProperties>
</file>