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67" r:id="rId4"/>
    <p:sldId id="268" r:id="rId5"/>
    <p:sldId id="269" r:id="rId6"/>
    <p:sldId id="271" r:id="rId7"/>
    <p:sldId id="270" r:id="rId8"/>
    <p:sldId id="263" r:id="rId9"/>
    <p:sldId id="276" r:id="rId10"/>
    <p:sldId id="266" r:id="rId11"/>
    <p:sldId id="264" r:id="rId12"/>
    <p:sldId id="272" r:id="rId13"/>
    <p:sldId id="273" r:id="rId14"/>
    <p:sldId id="275" r:id="rId15"/>
    <p:sldId id="274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549"/>
    <a:srgbClr val="E7C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63CC1-AA19-4341-BFE5-E4A9AF2689DB}" type="datetimeFigureOut">
              <a:rPr lang="uk-UA" smtClean="0"/>
              <a:t>13.10.2024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90F71-1E90-4A1D-8ADC-836B9987A5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615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Давайте на хвилину замислимося про те, завдяки кому ми</a:t>
            </a:r>
            <a:r>
              <a:rPr lang="uk-UA" baseline="0" dirty="0" smtClean="0"/>
              <a:t> маємо можливість сьогодні зустрітись, посміхатись один одному і просто жити…Це завдяки тим, хто зараз на передовій, і тим хто вже віддав своє життя за нашу свободу. Вшануймо їх пам’ять хвилиною мовчання.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90F71-1E90-4A1D-8ADC-836B9987A5DF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083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Давайте разом охарактеризуємо, яка для</a:t>
            </a:r>
            <a:r>
              <a:rPr lang="uk-UA" baseline="0" dirty="0" smtClean="0"/>
              <a:t> кожного із нас наша Україна?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90F71-1E90-4A1D-8ADC-836B9987A5DF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238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У підсумку хочу сказати що кожен день, кожну секунду є ті, хто відважно відстоює та захищає нашу свободу та незалежність. Для того, щоб ми могли жити, радіти, працювати, навчатись,</a:t>
            </a:r>
            <a:r>
              <a:rPr lang="uk-UA" baseline="0" dirty="0" smtClean="0"/>
              <a:t> мріяти і вірити у світле майбутнє нашої України. Майбутнє без війни та скаліченого життя…Ніколи не давайте забути собі те, заради чого український народ віддає стільки жертв. Ми сильні, вільні і незалежні! А перемагає той, хто пам’ятає!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90F71-1E90-4A1D-8ADC-836B9987A5DF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277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8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8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7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9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12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1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1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01F73-FF43-4CDE-9C3C-15DE24ADA5F5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5EC2-DDC0-4D30-AD36-CBB2E8084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9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352800"/>
            <a:ext cx="7772400" cy="1470025"/>
          </a:xfrm>
        </p:spPr>
        <p:txBody>
          <a:bodyPr>
            <a:noAutofit/>
          </a:bodyPr>
          <a:lstStyle/>
          <a:p>
            <a:pPr algn="l"/>
            <a:r>
              <a:rPr lang="uk-UA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Перемагає той, хто пам’ятає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5791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До Дня пам’яті захисників України, які </a:t>
            </a:r>
            <a:r>
              <a:rPr lang="uk-UA" sz="2400" dirty="0">
                <a:solidFill>
                  <a:schemeClr val="bg1"/>
                </a:solidFill>
              </a:rPr>
              <a:t>з</a:t>
            </a:r>
            <a:r>
              <a:rPr lang="uk-UA" sz="2400" dirty="0" smtClean="0">
                <a:solidFill>
                  <a:schemeClr val="bg1"/>
                </a:solidFill>
              </a:rPr>
              <a:t>агинули за незалежність, суверенітет і територіальну цілісність України</a:t>
            </a:r>
            <a:endParaRPr lang="uk-U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3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i="1" dirty="0" smtClean="0">
                <a:solidFill>
                  <a:schemeClr val="tx2"/>
                </a:solidFill>
              </a:rPr>
              <a:t>Яка вона, наша Україна?</a:t>
            </a:r>
            <a:endParaRPr lang="uk-UA" i="1" dirty="0">
              <a:solidFill>
                <a:schemeClr val="tx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7010400" cy="49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7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867" y="0"/>
            <a:ext cx="9177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9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6" y="-76200"/>
            <a:ext cx="11241231" cy="6324600"/>
          </a:xfrm>
          <a:prstGeom prst="rect">
            <a:avLst/>
          </a:prstGeom>
        </p:spPr>
      </p:pic>
      <p:pic>
        <p:nvPicPr>
          <p:cNvPr id="18434" name="Picture 2" descr="Мова на часі: як перейти на українську?">
            <a:extLst>
              <a:ext uri="{FF2B5EF4-FFF2-40B4-BE49-F238E27FC236}">
                <a16:creationId xmlns:a16="http://schemas.microsoft.com/office/drawing/2014/main" id="{B7E75FC0-0FD6-E684-E182-3E0C0A3A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00" y="4559676"/>
            <a:ext cx="1862888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16 липня – День ухвалення Декларації про суверенітет України – АрміяInform">
            <a:extLst>
              <a:ext uri="{FF2B5EF4-FFF2-40B4-BE49-F238E27FC236}">
                <a16:creationId xmlns:a16="http://schemas.microsoft.com/office/drawing/2014/main" id="{6F232D93-702F-A69B-4E84-0E0E45C1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54" y="1029593"/>
            <a:ext cx="2033291" cy="13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General Ukrainian Studies - Загальне Українознавство - УКРАЇНСЬКА  МЕНТАЛЬНІСТЬ: Минуле та Майбутнє В українців свій, власний менталітет, зі  своїми унікальними архетипами. І, ймовірно, настав час справдитися пророчим  словам Карла Юнга: «Архетипи, як">
            <a:extLst>
              <a:ext uri="{FF2B5EF4-FFF2-40B4-BE49-F238E27FC236}">
                <a16:creationId xmlns:a16="http://schemas.microsoft.com/office/drawing/2014/main" id="{DD340E84-E032-06F6-BE84-A98A1FECB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83" y="2686050"/>
            <a:ext cx="2021681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Геноцид за нескореність, або як Москва сотні років нищить українство за  прагнення волі | Український Світ">
            <a:extLst>
              <a:ext uri="{FF2B5EF4-FFF2-40B4-BE49-F238E27FC236}">
                <a16:creationId xmlns:a16="http://schemas.microsoft.com/office/drawing/2014/main" id="{FB357824-B481-9D1A-750A-431F5FC83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07" y="4559676"/>
            <a:ext cx="2286000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Порошенко у День Незалежності: наша незламність здобула нам повагу і  підтримку всього вільного світу | Прямий">
            <a:extLst>
              <a:ext uri="{FF2B5EF4-FFF2-40B4-BE49-F238E27FC236}">
                <a16:creationId xmlns:a16="http://schemas.microsoft.com/office/drawing/2014/main" id="{0D215BA6-A99D-D934-6570-AF33254A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24" y="1443038"/>
            <a:ext cx="4635239" cy="27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9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0_6e9d7_1fd1a502_X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28600"/>
            <a:ext cx="4038600" cy="2362200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Мир на землі – це росяні світанки , 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Краса і творчість, пісня у гаях . 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Мир на землі - це вечори і ранки 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Із радістю і щастям у серцях.</a:t>
            </a:r>
            <a:endParaRPr lang="en-US" altLang="uk-UA" sz="1600" b="1">
              <a:latin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Tx/>
              <a:buNone/>
            </a:pPr>
            <a:endParaRPr lang="uk-UA" altLang="uk-UA" sz="1600" b="1">
              <a:latin typeface="Times New Roman" panose="02020603050405020304" pitchFamily="18" charset="0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Це та земля, де сміх і пісня лине,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А діти йдуть до школи знов і знов.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Й ніколи у боях ніхто не гине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uk-UA" altLang="uk-UA" sz="1600" b="1">
                <a:latin typeface="Times New Roman" panose="02020603050405020304" pitchFamily="18" charset="0"/>
              </a:rPr>
              <a:t>Бо там господар – щастя і любов</a:t>
            </a:r>
            <a:r>
              <a:rPr lang="ru-RU" altLang="uk-UA" sz="1600" b="1">
                <a:latin typeface="Times New Roman" panose="02020603050405020304" pitchFamily="18" charset="0"/>
              </a:rPr>
              <a:t> </a:t>
            </a:r>
            <a:endParaRPr lang="ru-RU" altLang="uk-UA" sz="1600" b="1">
              <a:solidFill>
                <a:schemeClr val="tx2"/>
              </a:solidFill>
            </a:endParaRP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title"/>
          </p:nvPr>
        </p:nvSpPr>
        <p:spPr>
          <a:xfrm>
            <a:off x="4495800" y="228600"/>
            <a:ext cx="4876800" cy="3276600"/>
          </a:xfrm>
          <a:noFill/>
          <a:ln/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  <a:spcBef>
                <a:spcPct val="20000"/>
              </a:spcBef>
            </a:pPr>
            <a:r>
              <a:rPr lang="uk-UA" altLang="uk-UA" sz="1600" b="1">
                <a:solidFill>
                  <a:schemeClr val="tx1"/>
                </a:solidFill>
                <a:latin typeface="Times New Roman" panose="02020603050405020304" pitchFamily="18" charset="0"/>
              </a:rPr>
              <a:t>Мир на землі</a:t>
            </a:r>
            <a:r>
              <a:rPr lang="uk-UA" altLang="uk-UA" sz="1600" b="1">
                <a:latin typeface="Times New Roman" panose="02020603050405020304" pitchFamily="18" charset="0"/>
              </a:rPr>
              <a:t> – це затишок і тиша, 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Це сміх дитячий і душі політ ,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Коли поет чарівні вірші пише 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Про незвичайний, дивовижний світ 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/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Мир на землі – це дім і мама, й тато,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Й любові стільки - просто через рай!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Це та земля, де щастя є багато </a:t>
            </a:r>
            <a:br>
              <a:rPr lang="uk-UA" altLang="uk-UA" sz="1600" b="1">
                <a:latin typeface="Times New Roman" panose="02020603050405020304" pitchFamily="18" charset="0"/>
              </a:rPr>
            </a:br>
            <a:r>
              <a:rPr lang="uk-UA" altLang="uk-UA" sz="1600" b="1">
                <a:latin typeface="Times New Roman" panose="02020603050405020304" pitchFamily="18" charset="0"/>
              </a:rPr>
              <a:t>І в кожній хаті – хліба коровай.</a:t>
            </a:r>
            <a:endParaRPr lang="ru-RU" altLang="uk-UA" sz="16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75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расивый деловой фон для презентации - 62 фото для презентаций и картинок  на рабочий стол">
            <a:extLst>
              <a:ext uri="{FF2B5EF4-FFF2-40B4-BE49-F238E27FC236}">
                <a16:creationId xmlns:a16="http://schemas.microsoft.com/office/drawing/2014/main" id="{CE9D2594-9074-1E91-8DE0-DB79E57DF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68"/>
            <a:ext cx="12165033" cy="68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6D8C6-AC1D-6BA9-FBC9-6E141F9C99CB}"/>
              </a:ext>
            </a:extLst>
          </p:cNvPr>
          <p:cNvSpPr txBox="1"/>
          <p:nvPr/>
        </p:nvSpPr>
        <p:spPr>
          <a:xfrm>
            <a:off x="1272209" y="1232746"/>
            <a:ext cx="722574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15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Україна – мирна країна, народ країни хоче жити в мирі і злагоді.</a:t>
            </a:r>
            <a:endParaRPr lang="aa-ET" sz="15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42" name="Picture 2" descr="Виставка &quot;Барви свободи. Майдан, мальований дітьми&quot; | Національний  меморіальний комплекс Героїв Небесної Сотні – Музей Революції Гідності">
            <a:extLst>
              <a:ext uri="{FF2B5EF4-FFF2-40B4-BE49-F238E27FC236}">
                <a16:creationId xmlns:a16="http://schemas.microsoft.com/office/drawing/2014/main" id="{65AC5272-A8C5-7E77-8697-C10836A4D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b="17131"/>
          <a:stretch/>
        </p:blipFill>
        <p:spPr bwMode="auto">
          <a:xfrm>
            <a:off x="229843" y="1682014"/>
            <a:ext cx="2643465" cy="17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Я малюю Україну - YouTube">
            <a:extLst>
              <a:ext uri="{FF2B5EF4-FFF2-40B4-BE49-F238E27FC236}">
                <a16:creationId xmlns:a16="http://schemas.microsoft.com/office/drawing/2014/main" id="{0BAB21D9-7C20-0C7C-F17F-6057CCEB6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r="12989" b="7922"/>
          <a:stretch/>
        </p:blipFill>
        <p:spPr bwMode="auto">
          <a:xfrm>
            <a:off x="905560" y="3600450"/>
            <a:ext cx="2781857" cy="19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Малюнок про україну Малюнки для срисовки">
            <a:extLst>
              <a:ext uri="{FF2B5EF4-FFF2-40B4-BE49-F238E27FC236}">
                <a16:creationId xmlns:a16="http://schemas.microsoft.com/office/drawing/2014/main" id="{C3B9A0C1-659A-C214-1901-4714A0E4B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72"/>
          <a:stretch/>
        </p:blipFill>
        <p:spPr bwMode="auto">
          <a:xfrm>
            <a:off x="3763266" y="1982672"/>
            <a:ext cx="2507428" cy="185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Школа №77 м.Львова з поглибленим вивченням економіки та управлінської  діяльності: «Моя Україна – Соборна держава»">
            <a:extLst>
              <a:ext uri="{FF2B5EF4-FFF2-40B4-BE49-F238E27FC236}">
                <a16:creationId xmlns:a16="http://schemas.microsoft.com/office/drawing/2014/main" id="{BF7263BB-A53B-DDE5-34CB-AEBBA38B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01" y="1803701"/>
            <a:ext cx="2177851" cy="156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24.01.2017 – Комунальний заклад «Харківська санаторна школа № 13»  Харківської обласної ради">
            <a:extLst>
              <a:ext uri="{FF2B5EF4-FFF2-40B4-BE49-F238E27FC236}">
                <a16:creationId xmlns:a16="http://schemas.microsoft.com/office/drawing/2014/main" id="{9CE11E90-AEC4-8C92-A5CE-03A85EE3E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75" y="3979053"/>
            <a:ext cx="2507428" cy="18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9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1421309302_560336_ukraina_golub_mir_uzor_2560x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uk-UA" altLang="uk-UA" sz="5000" b="1">
                <a:solidFill>
                  <a:srgbClr val="006600"/>
                </a:solidFill>
              </a:rPr>
              <a:t>    МИ ЗА МИР!</a:t>
            </a:r>
            <a:endParaRPr lang="ru-RU" altLang="uk-UA" sz="5000" b="1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45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1421309302_560336_ukraina_golub_mir_uzor_2560x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143000"/>
          </a:xfrm>
        </p:spPr>
        <p:txBody>
          <a:bodyPr/>
          <a:lstStyle/>
          <a:p>
            <a:r>
              <a:rPr lang="uk-UA" altLang="uk-UA" sz="5000" b="1">
                <a:solidFill>
                  <a:srgbClr val="006600"/>
                </a:solidFill>
              </a:rPr>
              <a:t>    МИ ЗА МИР!</a:t>
            </a:r>
            <a:endParaRPr lang="ru-RU" altLang="uk-UA" sz="5000" b="1">
              <a:solidFill>
                <a:srgbClr val="0066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"/>
            <a:ext cx="9144000" cy="684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8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772400" cy="2667000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chemeClr val="tx2"/>
                </a:solidFill>
              </a:rPr>
              <a:t>«ПЕРЕМАГАЄ ТОЙ, ХТО ПАМ’ЯТАЄ»</a:t>
            </a:r>
            <a:endParaRPr lang="uk-UA" sz="6600" dirty="0">
              <a:solidFill>
                <a:schemeClr val="tx2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" y="5325156"/>
            <a:ext cx="7772400" cy="1500187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tx1"/>
                </a:solidFill>
              </a:rPr>
              <a:t>Перший урок у 2024-2025 навчальному році ми присвячуємо захисникам Україн</a:t>
            </a:r>
            <a:r>
              <a:rPr lang="uk-UA" sz="2400" dirty="0">
                <a:solidFill>
                  <a:schemeClr val="tx1"/>
                </a:solidFill>
              </a:rPr>
              <a:t>и</a:t>
            </a:r>
          </a:p>
        </p:txBody>
      </p:sp>
    </p:spTree>
    <p:extLst>
      <p:ext uri="{BB962C8B-B14F-4D97-AF65-F5344CB8AC3E}">
        <p14:creationId xmlns:p14="http://schemas.microsoft.com/office/powerpoint/2010/main" val="360995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140"/>
            <a:ext cx="9144000" cy="5147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8688D-32EF-1E8C-5DDF-65F35E4C14AE}"/>
              </a:ext>
            </a:extLst>
          </p:cNvPr>
          <p:cNvSpPr txBox="1"/>
          <p:nvPr/>
        </p:nvSpPr>
        <p:spPr>
          <a:xfrm>
            <a:off x="1004207" y="857250"/>
            <a:ext cx="8001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Скажи,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навіщо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людству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розум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,</a:t>
            </a:r>
            <a:b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Щоб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так весь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світ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sz="3600" b="1" i="1" dirty="0" err="1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занапастить</a:t>
            </a:r>
            <a: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?</a:t>
            </a:r>
            <a:br>
              <a:rPr lang="ru-RU" sz="360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050" b="1" i="1" dirty="0">
                <a:solidFill>
                  <a:schemeClr val="accent6">
                    <a:lumMod val="75000"/>
                  </a:schemeClr>
                </a:solidFill>
                <a:latin typeface="Monotype Corsiva" panose="03010101010201010101" pitchFamily="66" charset="0"/>
              </a:rPr>
              <a:t>                                          </a:t>
            </a:r>
            <a:r>
              <a:rPr lang="ru-RU" sz="3000" b="1" i="1" dirty="0" err="1">
                <a:solidFill>
                  <a:srgbClr val="FFC000"/>
                </a:solidFill>
                <a:latin typeface="Monotype Corsiva" panose="03010101010201010101" pitchFamily="66" charset="0"/>
              </a:rPr>
              <a:t>Ліна</a:t>
            </a:r>
            <a:r>
              <a:rPr lang="ru-RU" sz="3000" b="1" i="1" dirty="0">
                <a:solidFill>
                  <a:srgbClr val="FFC000"/>
                </a:solidFill>
                <a:latin typeface="Monotype Corsiva" panose="03010101010201010101" pitchFamily="66" charset="0"/>
              </a:rPr>
              <a:t> Костенко</a:t>
            </a:r>
            <a:endParaRPr lang="ru-RU" sz="3000" dirty="0">
              <a:solidFill>
                <a:srgbClr val="FFC000"/>
              </a:solidFill>
              <a:latin typeface="Monotype Corsiva" panose="03010101010201010101" pitchFamily="66" charset="0"/>
            </a:endParaRPr>
          </a:p>
          <a:p>
            <a:endParaRPr lang="uk-UA" sz="1350" dirty="0"/>
          </a:p>
        </p:txBody>
      </p:sp>
      <p:pic>
        <p:nvPicPr>
          <p:cNvPr id="2050" name="Picture 2" descr="Війна в Україні: росіяни вбили уже 85 дітей станом на 13 березня 2022">
            <a:extLst>
              <a:ext uri="{FF2B5EF4-FFF2-40B4-BE49-F238E27FC236}">
                <a16:creationId xmlns:a16="http://schemas.microsoft.com/office/drawing/2014/main" id="{7755DE30-4CBE-99C2-5382-B00F5578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08" y="2155706"/>
            <a:ext cx="2987918" cy="16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вадцятий день повномасштабної війни росії проти України (текстовий онлайн)  | Громадське телебачення">
            <a:extLst>
              <a:ext uri="{FF2B5EF4-FFF2-40B4-BE49-F238E27FC236}">
                <a16:creationId xmlns:a16="http://schemas.microsoft.com/office/drawing/2014/main" id="{7E9DA65B-7C93-C353-E892-F7F8F6CB2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50" y="3127860"/>
            <a:ext cx="3253114" cy="217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4-й день повномасштабної війни росії проти України (текстовий онлайн) |  Громадське телебачення">
            <a:extLst>
              <a:ext uri="{FF2B5EF4-FFF2-40B4-BE49-F238E27FC236}">
                <a16:creationId xmlns:a16="http://schemas.microsoft.com/office/drawing/2014/main" id="{D26CB342-543B-C991-BBA7-6B1A61581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96" y="3978736"/>
            <a:ext cx="2918975" cy="194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1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" y="-2357"/>
            <a:ext cx="9144000" cy="5147219"/>
          </a:xfrm>
          <a:prstGeom prst="rect">
            <a:avLst/>
          </a:prstGeom>
        </p:spPr>
      </p:pic>
      <p:pic>
        <p:nvPicPr>
          <p:cNvPr id="3074" name="Picture 2" descr="Окупований Мелітополь: Через місто щодня проходять колони військової  техніки РФ « Новини | Мобільна версія | Цензор.НЕТ">
            <a:extLst>
              <a:ext uri="{FF2B5EF4-FFF2-40B4-BE49-F238E27FC236}">
                <a16:creationId xmlns:a16="http://schemas.microsoft.com/office/drawing/2014/main" id="{1E7B0953-F59B-C4A9-E376-1B30E053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50" y="3804557"/>
            <a:ext cx="3293880" cy="190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Війна в Україні - рашисти намагаються захопити нові українські міста -  Главред">
            <a:extLst>
              <a:ext uri="{FF2B5EF4-FFF2-40B4-BE49-F238E27FC236}">
                <a16:creationId xmlns:a16="http://schemas.microsoft.com/office/drawing/2014/main" id="{B7D12331-A526-4F08-3789-DA5C0132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015" y="3818140"/>
            <a:ext cx="3045278" cy="194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Битва за Донбас не розпочалася, РФ готує масштабніший наступ, –  американські експерти">
            <a:extLst>
              <a:ext uri="{FF2B5EF4-FFF2-40B4-BE49-F238E27FC236}">
                <a16:creationId xmlns:a16="http://schemas.microsoft.com/office/drawing/2014/main" id="{858DA3DC-AC68-1375-CF69-FC8EF2010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32" y="963386"/>
            <a:ext cx="5310869" cy="268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17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69" y="-10998"/>
            <a:ext cx="9144000" cy="5147219"/>
          </a:xfrm>
          <a:prstGeom prst="rect">
            <a:avLst/>
          </a:prstGeom>
        </p:spPr>
      </p:pic>
      <p:pic>
        <p:nvPicPr>
          <p:cNvPr id="5122" name="Picture 2" descr="Війна в Україні - хронологія подій 8 квітня">
            <a:extLst>
              <a:ext uri="{FF2B5EF4-FFF2-40B4-BE49-F238E27FC236}">
                <a16:creationId xmlns:a16="http://schemas.microsoft.com/office/drawing/2014/main" id="{2A10F2E2-5F91-2C85-17F5-D7A8F61B7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15" y="1135857"/>
            <a:ext cx="3546872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0-й день повномасштабної війни росії проти України (текстовий онлайн) |  Громадське телебачення">
            <a:extLst>
              <a:ext uri="{FF2B5EF4-FFF2-40B4-BE49-F238E27FC236}">
                <a16:creationId xmlns:a16="http://schemas.microsoft.com/office/drawing/2014/main" id="{EF9287D2-E149-44D7-F839-F3782EE4E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01" y="2693194"/>
            <a:ext cx="4460124" cy="29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9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465"/>
            <a:ext cx="9144000" cy="514721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A4915F-631C-A68A-61E2-ECAC3B525B1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3219" y="2886429"/>
            <a:ext cx="4281488" cy="23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Сергій Притула – про донати на ЗСУ від наймолодших | Новий канал">
            <a:extLst>
              <a:ext uri="{FF2B5EF4-FFF2-40B4-BE49-F238E27FC236}">
                <a16:creationId xmlns:a16="http://schemas.microsoft.com/office/drawing/2014/main" id="{990F92E1-2573-041E-EF63-91BF18FA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11" y="968933"/>
            <a:ext cx="2650686" cy="176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Сергій Притула – про донати на ЗСУ від наймолодших | Новий канал">
            <a:extLst>
              <a:ext uri="{FF2B5EF4-FFF2-40B4-BE49-F238E27FC236}">
                <a16:creationId xmlns:a16="http://schemas.microsoft.com/office/drawing/2014/main" id="{7A717F47-52F1-6DA3-E7AC-ABD5E0074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98" y="1740216"/>
            <a:ext cx="2142055" cy="21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Сергій Притула – про донати на ЗСУ від наймолодших | Новий канал">
            <a:extLst>
              <a:ext uri="{FF2B5EF4-FFF2-40B4-BE49-F238E27FC236}">
                <a16:creationId xmlns:a16="http://schemas.microsoft.com/office/drawing/2014/main" id="{0890B3D5-6D01-7D7A-B9BF-12E8DCFA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91" y="3465197"/>
            <a:ext cx="2002752" cy="20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Заворожує співом та патріотизмом: як маленький переселенець збирає гроші  для ЗСУ, щоб звільнити Херсон – сюжет">
            <a:extLst>
              <a:ext uri="{FF2B5EF4-FFF2-40B4-BE49-F238E27FC236}">
                <a16:creationId xmlns:a16="http://schemas.microsoft.com/office/drawing/2014/main" id="{013009E5-68DC-88E3-6C80-399F1B46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94" y="4455758"/>
            <a:ext cx="2860952" cy="160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Народжені із геном небайдужості">
            <a:extLst>
              <a:ext uri="{FF2B5EF4-FFF2-40B4-BE49-F238E27FC236}">
                <a16:creationId xmlns:a16="http://schemas.microsoft.com/office/drawing/2014/main" id="{E30241DC-A388-418E-44E7-D1749711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81" y="968933"/>
            <a:ext cx="2305880" cy="172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573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4"/>
            <a:ext cx="9144000" cy="5151119"/>
          </a:xfrm>
          <a:prstGeom prst="rect">
            <a:avLst/>
          </a:prstGeom>
        </p:spPr>
      </p:pic>
      <p:pic>
        <p:nvPicPr>
          <p:cNvPr id="6146" name="Picture 2" descr="Чотири місяці війни: загиблі герої Вінниччини suspilne.media">
            <a:extLst>
              <a:ext uri="{FF2B5EF4-FFF2-40B4-BE49-F238E27FC236}">
                <a16:creationId xmlns:a16="http://schemas.microsoft.com/office/drawing/2014/main" id="{67DFAC8A-1731-F652-1F0E-773A36369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44285"/>
            <a:ext cx="4471212" cy="25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Число загиблих під час війни дітей сягнуло 108, дані не остаточні –  прокурори">
            <a:extLst>
              <a:ext uri="{FF2B5EF4-FFF2-40B4-BE49-F238E27FC236}">
                <a16:creationId xmlns:a16="http://schemas.microsoft.com/office/drawing/2014/main" id="{856FA451-F85A-D089-E3EC-A00A33D4F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99" y="1583871"/>
            <a:ext cx="3537859" cy="19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лава і вічна пам'ять Героям, які загинули за Україну! – Хмельницька  обласна рада">
            <a:extLst>
              <a:ext uri="{FF2B5EF4-FFF2-40B4-BE49-F238E27FC236}">
                <a16:creationId xmlns:a16="http://schemas.microsoft.com/office/drawing/2014/main" id="{5E7AE31E-BB67-901A-DF57-BD2898641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965" y="987878"/>
            <a:ext cx="3363685" cy="189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2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86" y="10589"/>
            <a:ext cx="9129882" cy="68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03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857027"/>
            <a:ext cx="9144793" cy="51439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25" y="1243616"/>
            <a:ext cx="58727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/>
              <a:t>Найважливішим підсумком війни має бути вміння цінувати мир, категорично і безкомпромісно захищати його всіма розумними засобами. Наша пам’ять є запобіжником від того, щоб подібні лиха ніколи не повторювалися. </a:t>
            </a:r>
            <a:endParaRPr lang="en-US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11" y="1591346"/>
            <a:ext cx="2822084" cy="2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264</Words>
  <Application>Microsoft Office PowerPoint</Application>
  <PresentationFormat>Экран (4:3)</PresentationFormat>
  <Paragraphs>26</Paragraphs>
  <Slides>16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Monotype Corsiva</vt:lpstr>
      <vt:lpstr>Times New Roman</vt:lpstr>
      <vt:lpstr>Office Theme</vt:lpstr>
      <vt:lpstr>Перемагає той, хто пам’ятає</vt:lpstr>
      <vt:lpstr>«ПЕРЕМАГАЄ ТОЙ, ХТО ПАМ’ЯТАЄ»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Яка вона, наша Україна?</vt:lpstr>
      <vt:lpstr>Презентация PowerPoint</vt:lpstr>
      <vt:lpstr>Презентация PowerPoint</vt:lpstr>
      <vt:lpstr>Мир на землі – це затишок і тиша,  Це сміх дитячий і душі політ , Коли поет чарівні вірші пише  Про незвичайний, дивовижний світ   Мир на землі – це дім і мама, й тато, Й любові стільки - просто через рай! Це та земля, де щастя є багато  І в кожній хаті – хліба коровай.</vt:lpstr>
      <vt:lpstr>Презентация PowerPoint</vt:lpstr>
      <vt:lpstr>    МИ ЗА МИР!</vt:lpstr>
      <vt:lpstr>    МИ ЗА МИР!</vt:lpstr>
    </vt:vector>
  </TitlesOfParts>
  <Company>Fairmont Raffles Hotels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UKRAINE’S  POWERPOINT</dc:title>
  <dc:creator>pmarkasian</dc:creator>
  <cp:lastModifiedBy>Вікторія</cp:lastModifiedBy>
  <cp:revision>26</cp:revision>
  <dcterms:created xsi:type="dcterms:W3CDTF">2014-05-20T14:53:19Z</dcterms:created>
  <dcterms:modified xsi:type="dcterms:W3CDTF">2024-10-13T11:42:05Z</dcterms:modified>
</cp:coreProperties>
</file>