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jpeg" ContentType="image/jpeg"/>
  <Override PartName="/ppt/media/image3.png" ContentType="image/png"/>
  <Override PartName="/ppt/media/image2.jpeg" ContentType="image/jpeg"/>
  <Override PartName="/ppt/media/image8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3B3C857-DF89-4EB3-A0EC-F3C99A21098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1B04026-7BE7-4689-8045-A30791C2A23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9042FE-34EA-46A8-BEAF-1930C7CDB17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F817C1-CEBE-4013-8CAC-F4584EDCA15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02C467E-B495-4748-BC06-C9CB2F1F1FF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D1FB5C0-DCED-421F-AC6E-17326FE0B20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3BC3083-C618-4685-BC62-8C6DD98135D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3693D38-545D-40BC-9B65-D114114EA53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C464802-4B2E-4E7A-A65B-1FF184EC17A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C022780-43A9-416D-BA1F-94AD56F321B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52048F0-A2A6-44F3-9097-ECA89A11A1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F93EFC-BF5C-4AF8-A7AA-E6800CD15D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363074E-3193-4474-83AA-54C535012D6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8F0F8AD-0E70-4414-B19B-B3FB2B18BF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D5594AB-F70F-4C12-9C51-B3EFE42904E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11C26AD-5BF2-4E20-AD3C-49B7A2AC7C4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CD63A46-15FF-4236-A2C7-E84D552A534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05A687-4D2A-40D4-8F6D-D1EA9110D85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B8EBDB7-39EC-4A96-9660-2C924C2E789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F3F517-FF2D-41E3-A3D3-2306DCCCD70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8528CDA-BC3E-4B91-933E-D40B8A88C6B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F8778F-6E3A-418D-AF09-B8208E6449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8197F84-A699-41FF-A43C-7EA3EF73D0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4DB67E-40D0-41CA-9B73-43FB5485425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uk-UA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uk-UA" sz="1200" spc="-1" strike="noStrike">
                <a:solidFill>
                  <a:srgbClr val="8b8b8b"/>
                </a:solidFill>
                <a:latin typeface="Calibri"/>
              </a:rPr>
              <a:t>&lt;дата/час&gt;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15D1E8B-4BA6-4DA1-8F75-8A5D59CA456E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uk-UA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uk-UA" sz="1200" spc="-1" strike="noStrike">
                <a:solidFill>
                  <a:srgbClr val="8b8b8b"/>
                </a:solidFill>
                <a:latin typeface="Calibri"/>
              </a:rPr>
              <a:t>&lt;дата/час&gt;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6FBDA2C-0751-4A55-BD75-A6B32985BC05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uk-UA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3"/>
          <p:cNvSpPr/>
          <p:nvPr/>
        </p:nvSpPr>
        <p:spPr>
          <a:xfrm>
            <a:off x="-32040" y="620640"/>
            <a:ext cx="917568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6000" spc="-1" strike="noStrike">
                <a:solidFill>
                  <a:srgbClr val="ffffff"/>
                </a:solidFill>
                <a:latin typeface="Segoe Script"/>
              </a:rPr>
              <a:t>8 травня </a:t>
            </a:r>
            <a:endParaRPr b="0" lang="uk-UA" sz="6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6000" spc="-1" strike="noStrike">
                <a:solidFill>
                  <a:srgbClr val="ffffff"/>
                </a:solidFill>
                <a:latin typeface="Segoe Script"/>
              </a:rPr>
              <a:t>День пам’яті та примирення </a:t>
            </a:r>
            <a:endParaRPr b="0" lang="uk-UA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Прямоугольник 4"/>
          <p:cNvSpPr/>
          <p:nvPr/>
        </p:nvSpPr>
        <p:spPr>
          <a:xfrm>
            <a:off x="2486880" y="3705840"/>
            <a:ext cx="4597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Segoe Script"/>
              </a:rPr>
              <a:t>Пам’ять єднає покоління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wipe dir="l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33840" y="1246680"/>
            <a:ext cx="9143640" cy="524484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33840" y="1625040"/>
            <a:ext cx="8426160" cy="448812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81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1"/>
          <p:cNvSpPr/>
          <p:nvPr/>
        </p:nvSpPr>
        <p:spPr>
          <a:xfrm>
            <a:off x="1979640" y="116640"/>
            <a:ext cx="6745320" cy="307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Законом України «Про увічнення перемоги над нацизмом у Другій світовій війні 1939–1945 років» встановлено День пам’яті та примирення, який відзначається щороку 8 травня з метою вшанування пам’яті всіх жертв Другої світової війни 1939–1945 років.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Прямоугольник 2"/>
          <p:cNvSpPr/>
          <p:nvPr/>
        </p:nvSpPr>
        <p:spPr>
          <a:xfrm>
            <a:off x="1371240" y="3225240"/>
            <a:ext cx="7344000" cy="307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 2014 року символом памʼяті про Другу світову війну в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Україні, як і в Європі,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є мак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памʼяті.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8 і 9 травня – День пам’яті та примирення і День Перемоги над нацизмом у Другій світовій війні ми відзначаємо в умовах повномасштабної війни Росії проти України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wipe dir="l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Объект 2"/>
          <p:cNvSpPr/>
          <p:nvPr/>
        </p:nvSpPr>
        <p:spPr>
          <a:xfrm>
            <a:off x="2520000" y="4221000"/>
            <a:ext cx="6646320" cy="23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Як відомо, </a:t>
            </a:r>
            <a:r>
              <a:rPr b="0" lang="uk-UA" sz="2200" spc="-1" strike="noStrike">
                <a:solidFill>
                  <a:srgbClr val="c00000"/>
                </a:solidFill>
                <a:latin typeface="Times New Roman"/>
              </a:rPr>
              <a:t>7 травня 1945 року </a:t>
            </a: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був підписаний 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uk-UA" sz="2200" spc="-1" strike="noStrike">
                <a:solidFill>
                  <a:srgbClr val="ff0000"/>
                </a:solidFill>
                <a:latin typeface="Times New Roman"/>
              </a:rPr>
              <a:t>Акт воєнної капітуляції Німеччини</a:t>
            </a: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, який набув чинності </a:t>
            </a:r>
            <a:r>
              <a:rPr b="0" lang="uk-UA" sz="2200" spc="-1" strike="noStrike">
                <a:solidFill>
                  <a:srgbClr val="bf3c48"/>
                </a:solidFill>
                <a:latin typeface="Times New Roman"/>
              </a:rPr>
              <a:t>8 травня</a:t>
            </a:r>
            <a:r>
              <a:rPr b="0" lang="uk-UA" sz="2200" spc="-1" strike="noStrike">
                <a:solidFill>
                  <a:srgbClr val="c00000"/>
                </a:solidFill>
                <a:latin typeface="Times New Roman"/>
              </a:rPr>
              <a:t>.</a:t>
            </a: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 З цієї нагоди цього дня в багатьох містах Європи та США були проведені велелюдні святкування.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2173320" y="444600"/>
            <a:ext cx="6372000" cy="361512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6"/>
          <p:cNvSpPr/>
          <p:nvPr/>
        </p:nvSpPr>
        <p:spPr>
          <a:xfrm rot="714600">
            <a:off x="-220680" y="3087000"/>
            <a:ext cx="3537000" cy="273600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Объект 2"/>
          <p:cNvSpPr/>
          <p:nvPr/>
        </p:nvSpPr>
        <p:spPr>
          <a:xfrm>
            <a:off x="1547640" y="116640"/>
            <a:ext cx="7310160" cy="435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Цей день присвячений пам’яті тих понад 80 мільйонів людей, чиє життя було обірвано насиллям світового масштабу, людям усіх рас і націй, чоловікам і жінкам, воїнам і мирному населенню, малим дітям і старшим людям, – усім загиблим і усім тим, хто вижив та пройшов через усі кола пекла Другої світової війни.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object 4"/>
          <p:cNvSpPr/>
          <p:nvPr/>
        </p:nvSpPr>
        <p:spPr>
          <a:xfrm rot="463800">
            <a:off x="2761920" y="4384800"/>
            <a:ext cx="3567600" cy="224352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object 5"/>
          <p:cNvSpPr/>
          <p:nvPr/>
        </p:nvSpPr>
        <p:spPr>
          <a:xfrm rot="414000">
            <a:off x="5959800" y="4876200"/>
            <a:ext cx="3067200" cy="211788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wipe dir="l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2"/>
          <p:cNvSpPr/>
          <p:nvPr/>
        </p:nvSpPr>
        <p:spPr>
          <a:xfrm>
            <a:off x="1331640" y="260640"/>
            <a:ext cx="7544160" cy="29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algn="r">
              <a:lnSpc>
                <a:spcPct val="100000"/>
              </a:lnSpc>
              <a:spcBef>
                <a:spcPts val="105"/>
              </a:spcBef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1941–1945… Лише тире розділяє ці дати, а в житті —  понад 20 мільйонів загиблих, яких забрала війна та  страшні сліди, які вона залишила. Територією України  фронт прокотився двічі і перетворив на руїни та згарища  714 міст і 28 тис. сіл.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object 3"/>
          <p:cNvSpPr/>
          <p:nvPr/>
        </p:nvSpPr>
        <p:spPr>
          <a:xfrm>
            <a:off x="55800" y="3501000"/>
            <a:ext cx="4543920" cy="266400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object 4"/>
          <p:cNvSpPr/>
          <p:nvPr/>
        </p:nvSpPr>
        <p:spPr>
          <a:xfrm>
            <a:off x="5122080" y="4005000"/>
            <a:ext cx="3299760" cy="253908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wipe dir="l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bject 2"/>
          <p:cNvSpPr/>
          <p:nvPr/>
        </p:nvSpPr>
        <p:spPr>
          <a:xfrm>
            <a:off x="2031480" y="116640"/>
            <a:ext cx="6264360" cy="440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42480">
              <a:lnSpc>
                <a:spcPct val="100000"/>
              </a:lnSpc>
              <a:spcBef>
                <a:spcPts val="105"/>
              </a:spcBef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В Україні День пам’яті та  примирення  встановлений задля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170640" indent="2520">
              <a:lnSpc>
                <a:spcPct val="100000"/>
              </a:lnSpc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«вшанування подвигу  українського народу,  його визначного внеску  у перемогу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12600" indent="2520">
              <a:lnSpc>
                <a:spcPct val="100000"/>
              </a:lnSpc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у Другій світовій війні,  висловлення поваги усім  борцям,  увічнення пам’яті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про загиблих».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Picture 2" descr=""/>
          <p:cNvPicPr/>
          <p:nvPr/>
        </p:nvPicPr>
        <p:blipFill>
          <a:blip r:embed="rId1"/>
          <a:stretch/>
        </p:blipFill>
        <p:spPr>
          <a:xfrm>
            <a:off x="5436000" y="4182120"/>
            <a:ext cx="3422880" cy="257976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"/>
          <p:cNvPicPr/>
          <p:nvPr/>
        </p:nvPicPr>
        <p:blipFill>
          <a:blip r:embed="rId1"/>
          <a:stretch/>
        </p:blipFill>
        <p:spPr>
          <a:xfrm>
            <a:off x="-180360" y="1710720"/>
            <a:ext cx="4297680" cy="50065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98" name="Прямоугольник 1"/>
          <p:cNvSpPr/>
          <p:nvPr/>
        </p:nvSpPr>
        <p:spPr>
          <a:xfrm>
            <a:off x="4320000" y="678240"/>
            <a:ext cx="4563720" cy="47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8 і 9 травня – День пам’яті та примирення і День Перемоги над нацизмом у Другій світовій війні ми відзначаємо в умовах повномасштабної війни Росії проти України.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Зараз, як і в роки Другої світової, нам довелося взяти до рук зброю та захищати рідну землю, свою незалежність і свободу. 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Друга світова має стати для всіх уроком того, якою не повинна бути війна.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Прямоугольник 3"/>
          <p:cNvSpPr/>
          <p:nvPr/>
        </p:nvSpPr>
        <p:spPr>
          <a:xfrm>
            <a:off x="115200" y="165240"/>
            <a:ext cx="88754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Segoe Script"/>
              </a:rPr>
              <a:t>Згадуючи минуле, ми віримо у майбутнє!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wipe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2"/>
          <p:cNvSpPr/>
          <p:nvPr/>
        </p:nvSpPr>
        <p:spPr>
          <a:xfrm>
            <a:off x="1987200" y="320040"/>
            <a:ext cx="715644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Сьогодні ми вшановуємо пам’ять кожного, хто боровся з фашизмом, хто віддав своє життя за наше майбутнє. Ми у вічному боргу перед ними. Не існує слів, якими можна висловити вдячність…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Після Перемоги гасло «Ніколи знову» матиме для нас ще сильніше значення, адже нам на власні очі довелось побачити жахіття війни.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Стійкості та єдності нам.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Разом до Перемоги!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object 7"/>
          <p:cNvSpPr/>
          <p:nvPr/>
        </p:nvSpPr>
        <p:spPr>
          <a:xfrm>
            <a:off x="1691640" y="3213000"/>
            <a:ext cx="3039120" cy="251352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object 3"/>
          <p:cNvSpPr/>
          <p:nvPr/>
        </p:nvSpPr>
        <p:spPr>
          <a:xfrm>
            <a:off x="5292000" y="4105440"/>
            <a:ext cx="3152880" cy="247536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wipe dir="l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"/>
          <p:cNvPicPr/>
          <p:nvPr/>
        </p:nvPicPr>
        <p:blipFill>
          <a:blip r:embed="rId1"/>
          <a:srcRect l="0" t="0" r="0" b="3402"/>
          <a:stretch/>
        </p:blipFill>
        <p:spPr>
          <a:xfrm>
            <a:off x="9000" y="188640"/>
            <a:ext cx="8865360" cy="6489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ipe dir="l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Application>LibreOffice/7.4.2.3$Windows_X86_64 LibreOffice_project/382eef1f22670f7f4118c8c2dd222ec7ad009daf</Application>
  <AppVersion>15.0000</AppVersion>
  <Words>470</Words>
  <Paragraphs>26</Paragraphs>
  <Company>Krokoz™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2023-05-07T07:41:52Z</dcterms:created>
  <dc:creator>user</dc:creator>
  <dc:description/>
  <dc:language>uk-UA</dc:language>
  <cp:lastModifiedBy/>
  <dcterms:modified xsi:type="dcterms:W3CDTF">2024-05-08T11:50:54Z</dcterms:modified>
  <cp:revision>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9</vt:i4>
  </property>
</Properties>
</file>